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058" r:id="rId1"/>
  </p:sldMasterIdLst>
  <p:notesMasterIdLst>
    <p:notesMasterId r:id="rId13"/>
  </p:notesMasterIdLst>
  <p:sldIdLst>
    <p:sldId id="256" r:id="rId2"/>
    <p:sldId id="257" r:id="rId3"/>
    <p:sldId id="258" r:id="rId4"/>
    <p:sldId id="267" r:id="rId5"/>
    <p:sldId id="260" r:id="rId6"/>
    <p:sldId id="261" r:id="rId7"/>
    <p:sldId id="262" r:id="rId8"/>
    <p:sldId id="263" r:id="rId9"/>
    <p:sldId id="264" r:id="rId10"/>
    <p:sldId id="266" r:id="rId11"/>
    <p:sldId id="265" r:id="rId12"/>
  </p:sldIdLst>
  <p:sldSz cx="9144000" cy="5143500" type="screen16x9"/>
  <p:notesSz cx="6858000" cy="9144000"/>
  <p:embeddedFontLst>
    <p:embeddedFont>
      <p:font typeface="Calisto MT" panose="02040603050505030304" pitchFamily="18" charset="0"/>
      <p:regular r:id="rId14"/>
      <p:bold r:id="rId15"/>
      <p:italic r:id="rId16"/>
      <p:boldItalic r:id="rId17"/>
    </p:embeddedFont>
    <p:embeddedFont>
      <p:font typeface="Wingdings 2" panose="05020102010507070707" pitchFamily="18" charset="2"/>
      <p:regular r:id="rId1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7465D9-8865-4C1B-9880-744140D543DE}" v="159" dt="2023-04-14T19:24:02.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861" autoAdjust="0"/>
  </p:normalViewPr>
  <p:slideViewPr>
    <p:cSldViewPr snapToGrid="0">
      <p:cViewPr varScale="1">
        <p:scale>
          <a:sx n="139" d="100"/>
          <a:sy n="139" d="100"/>
        </p:scale>
        <p:origin x="198"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70E7D9-E343-4D0A-BE9D-CF5D148E4992}"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D1DB5F44-16DE-4B64-92DE-F81204742CCC}">
      <dgm:prSet custT="1"/>
      <dgm:spPr/>
      <dgm:t>
        <a:bodyPr/>
        <a:lstStyle/>
        <a:p>
          <a:r>
            <a:rPr lang="en-US" sz="1100" dirty="0">
              <a:latin typeface="Arial" panose="020B0604020202020204" pitchFamily="34" charset="0"/>
              <a:cs typeface="Arial" panose="020B0604020202020204" pitchFamily="34" charset="0"/>
            </a:rPr>
            <a:t>To understand solar system formation and develop mitigation measures against asteroid impacts</a:t>
          </a:r>
        </a:p>
      </dgm:t>
    </dgm:pt>
    <dgm:pt modelId="{9DAA98DD-2E6D-4F49-B943-018B45E0F31C}" type="parTrans" cxnId="{6396BBAD-3F76-48D2-8136-3C6E554B124C}">
      <dgm:prSet/>
      <dgm:spPr/>
      <dgm:t>
        <a:bodyPr/>
        <a:lstStyle/>
        <a:p>
          <a:endParaRPr lang="en-US" sz="1050"/>
        </a:p>
      </dgm:t>
    </dgm:pt>
    <dgm:pt modelId="{B1BBEE7D-C0C8-4572-BDBE-ED1DC2FD523A}" type="sibTrans" cxnId="{6396BBAD-3F76-48D2-8136-3C6E554B124C}">
      <dgm:prSet/>
      <dgm:spPr/>
      <dgm:t>
        <a:bodyPr/>
        <a:lstStyle/>
        <a:p>
          <a:endParaRPr lang="en-US" sz="1050"/>
        </a:p>
      </dgm:t>
    </dgm:pt>
    <dgm:pt modelId="{6137075B-1E55-4727-B5B8-30BEF60EAE49}">
      <dgm:prSet custT="1"/>
      <dgm:spPr/>
      <dgm:t>
        <a:bodyPr/>
        <a:lstStyle/>
        <a:p>
          <a:r>
            <a:rPr lang="en-US" sz="1100" dirty="0">
              <a:latin typeface="Arial" panose="020B0604020202020204" pitchFamily="34" charset="0"/>
            </a:rPr>
            <a:t>Scanner will examine Bennu </a:t>
          </a:r>
          <a:r>
            <a:rPr lang="en-US" sz="1100" baseline="0" dirty="0">
              <a:latin typeface="Arial" panose="020B0604020202020204" pitchFamily="34" charset="0"/>
            </a:rPr>
            <a:t>sample</a:t>
          </a:r>
          <a:r>
            <a:rPr lang="en-US" sz="1100" dirty="0">
              <a:latin typeface="Arial" panose="020B0604020202020204" pitchFamily="34" charset="0"/>
            </a:rPr>
            <a:t> volume, density, roughness, and select candidates for further research</a:t>
          </a:r>
        </a:p>
      </dgm:t>
    </dgm:pt>
    <dgm:pt modelId="{66A82573-0DEA-4351-8C67-21B0DBE3B048}" type="parTrans" cxnId="{02153E50-8CF8-4761-A81D-69B9B10556CD}">
      <dgm:prSet/>
      <dgm:spPr/>
      <dgm:t>
        <a:bodyPr/>
        <a:lstStyle/>
        <a:p>
          <a:endParaRPr lang="en-US" sz="1050"/>
        </a:p>
      </dgm:t>
    </dgm:pt>
    <dgm:pt modelId="{B24B2342-9F77-43D3-BCEA-0564DD48EF15}" type="sibTrans" cxnId="{02153E50-8CF8-4761-A81D-69B9B10556CD}">
      <dgm:prSet/>
      <dgm:spPr/>
      <dgm:t>
        <a:bodyPr/>
        <a:lstStyle/>
        <a:p>
          <a:endParaRPr lang="en-US" sz="1050"/>
        </a:p>
      </dgm:t>
    </dgm:pt>
    <dgm:pt modelId="{9D66714E-2CBE-4B93-92E0-F26B56B6275B}">
      <dgm:prSet custT="1"/>
      <dgm:spPr/>
      <dgm:t>
        <a:bodyPr/>
        <a:lstStyle/>
        <a:p>
          <a:r>
            <a:rPr lang="en-US" sz="1100" dirty="0">
              <a:latin typeface="Arial" panose="020B0604020202020204" pitchFamily="34" charset="0"/>
              <a:cs typeface="Arial" panose="020B0604020202020204" pitchFamily="34" charset="0"/>
            </a:rPr>
            <a:t>Scanner’s uncertainty and error must be determined</a:t>
          </a:r>
        </a:p>
      </dgm:t>
    </dgm:pt>
    <dgm:pt modelId="{97B4E2D2-5754-4ADF-9B63-E918EBC3CB12}" type="parTrans" cxnId="{25E568C8-990B-42D7-9246-67E4FA70AC6F}">
      <dgm:prSet/>
      <dgm:spPr/>
      <dgm:t>
        <a:bodyPr/>
        <a:lstStyle/>
        <a:p>
          <a:endParaRPr lang="en-US" sz="1050"/>
        </a:p>
      </dgm:t>
    </dgm:pt>
    <dgm:pt modelId="{C8C83AE8-B2FF-4714-8686-2049AF303A07}" type="sibTrans" cxnId="{25E568C8-990B-42D7-9246-67E4FA70AC6F}">
      <dgm:prSet/>
      <dgm:spPr/>
      <dgm:t>
        <a:bodyPr/>
        <a:lstStyle/>
        <a:p>
          <a:endParaRPr lang="en-US" sz="1050"/>
        </a:p>
      </dgm:t>
    </dgm:pt>
    <dgm:pt modelId="{236514BE-FE2E-4C29-B97E-EF7DE36B0D43}">
      <dgm:prSet custT="1"/>
      <dgm:spPr/>
      <dgm:t>
        <a:bodyPr/>
        <a:lstStyle/>
        <a:p>
          <a:r>
            <a:rPr lang="en-US" sz="1100" dirty="0">
              <a:latin typeface="Arial" panose="020B0604020202020204" pitchFamily="34" charset="0"/>
              <a:cs typeface="Arial" panose="020B0604020202020204" pitchFamily="34" charset="0"/>
            </a:rPr>
            <a:t>Want to determine:</a:t>
          </a:r>
        </a:p>
      </dgm:t>
    </dgm:pt>
    <dgm:pt modelId="{A89A00CC-CAB9-4006-9705-84CCBB7FEF51}" type="parTrans" cxnId="{4C7E5B34-BA4B-4A2E-8A78-207930C97ED2}">
      <dgm:prSet/>
      <dgm:spPr/>
      <dgm:t>
        <a:bodyPr/>
        <a:lstStyle/>
        <a:p>
          <a:endParaRPr lang="en-US" sz="1050"/>
        </a:p>
      </dgm:t>
    </dgm:pt>
    <dgm:pt modelId="{E984815D-1FF0-4682-8977-78DBA4329AE1}" type="sibTrans" cxnId="{4C7E5B34-BA4B-4A2E-8A78-207930C97ED2}">
      <dgm:prSet/>
      <dgm:spPr/>
      <dgm:t>
        <a:bodyPr/>
        <a:lstStyle/>
        <a:p>
          <a:endParaRPr lang="en-US" sz="1050"/>
        </a:p>
      </dgm:t>
    </dgm:pt>
    <dgm:pt modelId="{D095D8DF-A5DA-471E-B1A4-05F0AADDA0CD}">
      <dgm:prSet custT="1"/>
      <dgm:spPr/>
      <dgm:t>
        <a:bodyPr/>
        <a:lstStyle/>
        <a:p>
          <a:r>
            <a:rPr lang="en-US" sz="1100" dirty="0">
              <a:latin typeface="Arial" panose="020B0604020202020204" pitchFamily="34" charset="0"/>
              <a:cs typeface="Arial" panose="020B0604020202020204" pitchFamily="34" charset="0"/>
            </a:rPr>
            <a:t>Ideal orientation for scanner</a:t>
          </a:r>
        </a:p>
      </dgm:t>
    </dgm:pt>
    <dgm:pt modelId="{23FF6C49-340F-4CD3-A7C9-FFFE6FABE037}" type="parTrans" cxnId="{1FB6B414-BE5D-40A9-AC16-0A7D313F4C49}">
      <dgm:prSet/>
      <dgm:spPr/>
      <dgm:t>
        <a:bodyPr/>
        <a:lstStyle/>
        <a:p>
          <a:endParaRPr lang="en-US" sz="1050"/>
        </a:p>
      </dgm:t>
    </dgm:pt>
    <dgm:pt modelId="{E1BFFCD1-091B-49A5-AD30-7EFADBBC8B73}" type="sibTrans" cxnId="{1FB6B414-BE5D-40A9-AC16-0A7D313F4C49}">
      <dgm:prSet/>
      <dgm:spPr/>
      <dgm:t>
        <a:bodyPr/>
        <a:lstStyle/>
        <a:p>
          <a:endParaRPr lang="en-US" sz="1050"/>
        </a:p>
      </dgm:t>
    </dgm:pt>
    <dgm:pt modelId="{EB0EB889-701F-44EC-AABD-95421FC056DC}">
      <dgm:prSet custT="1"/>
      <dgm:spPr/>
      <dgm:t>
        <a:bodyPr/>
        <a:lstStyle/>
        <a:p>
          <a:r>
            <a:rPr lang="en-US" sz="1100" dirty="0">
              <a:latin typeface="Arial" panose="020B0604020202020204" pitchFamily="34" charset="0"/>
              <a:cs typeface="Arial" panose="020B0604020202020204" pitchFamily="34" charset="0"/>
            </a:rPr>
            <a:t>Scanner error </a:t>
          </a:r>
        </a:p>
      </dgm:t>
    </dgm:pt>
    <dgm:pt modelId="{460B7660-B608-45ED-A289-AFF7CF3D6FD4}" type="parTrans" cxnId="{82BC6C37-609B-42B7-B96D-73ECD20CB9B4}">
      <dgm:prSet/>
      <dgm:spPr/>
      <dgm:t>
        <a:bodyPr/>
        <a:lstStyle/>
        <a:p>
          <a:endParaRPr lang="en-US" sz="1050"/>
        </a:p>
      </dgm:t>
    </dgm:pt>
    <dgm:pt modelId="{577AAC02-DA8D-47D1-BDF2-5268540C7A46}" type="sibTrans" cxnId="{82BC6C37-609B-42B7-B96D-73ECD20CB9B4}">
      <dgm:prSet/>
      <dgm:spPr/>
      <dgm:t>
        <a:bodyPr/>
        <a:lstStyle/>
        <a:p>
          <a:endParaRPr lang="en-US" sz="1050"/>
        </a:p>
      </dgm:t>
    </dgm:pt>
    <dgm:pt modelId="{CC81BDA2-FB9F-47D6-9025-17974247070E}">
      <dgm:prSet custT="1"/>
      <dgm:spPr/>
      <dgm:t>
        <a:bodyPr/>
        <a:lstStyle/>
        <a:p>
          <a:r>
            <a:rPr lang="en-US" sz="1100" dirty="0">
              <a:latin typeface="Arial" panose="020B0604020202020204" pitchFamily="34" charset="0"/>
              <a:cs typeface="Arial" panose="020B0604020202020204" pitchFamily="34" charset="0"/>
            </a:rPr>
            <a:t>Impact of scanning through glovebox window</a:t>
          </a:r>
        </a:p>
      </dgm:t>
    </dgm:pt>
    <dgm:pt modelId="{A95F6E00-1FD3-4184-9B94-2156554E087C}" type="parTrans" cxnId="{D4946FED-73A0-43C6-BAF0-DE0EC5922DD1}">
      <dgm:prSet/>
      <dgm:spPr/>
      <dgm:t>
        <a:bodyPr/>
        <a:lstStyle/>
        <a:p>
          <a:endParaRPr lang="en-US" sz="1050"/>
        </a:p>
      </dgm:t>
    </dgm:pt>
    <dgm:pt modelId="{420425D3-A314-4910-A331-2E027109BB6B}" type="sibTrans" cxnId="{D4946FED-73A0-43C6-BAF0-DE0EC5922DD1}">
      <dgm:prSet/>
      <dgm:spPr/>
      <dgm:t>
        <a:bodyPr/>
        <a:lstStyle/>
        <a:p>
          <a:endParaRPr lang="en-US" sz="1050"/>
        </a:p>
      </dgm:t>
    </dgm:pt>
    <dgm:pt modelId="{D038287E-ECAE-4A9A-91F0-75CC80A13431}">
      <dgm:prSet custT="1"/>
      <dgm:spPr/>
      <dgm:t>
        <a:bodyPr/>
        <a:lstStyle/>
        <a:p>
          <a:r>
            <a:rPr lang="en-US" sz="1100" dirty="0">
              <a:latin typeface="Arial" panose="020B0604020202020204" pitchFamily="34" charset="0"/>
              <a:cs typeface="Arial" panose="020B0604020202020204" pitchFamily="34" charset="0"/>
            </a:rPr>
            <a:t>Best sample candidates for scanning</a:t>
          </a:r>
        </a:p>
      </dgm:t>
    </dgm:pt>
    <dgm:pt modelId="{166E4670-1302-46C9-A4BE-BEDE37BDBBFB}" type="parTrans" cxnId="{F58F0359-D77A-4AA5-ACB2-38F0FB6536E6}">
      <dgm:prSet/>
      <dgm:spPr/>
      <dgm:t>
        <a:bodyPr/>
        <a:lstStyle/>
        <a:p>
          <a:endParaRPr lang="en-US" sz="1050"/>
        </a:p>
      </dgm:t>
    </dgm:pt>
    <dgm:pt modelId="{79EBFD0C-C506-47F2-B959-1F04695EC81D}" type="sibTrans" cxnId="{F58F0359-D77A-4AA5-ACB2-38F0FB6536E6}">
      <dgm:prSet/>
      <dgm:spPr/>
      <dgm:t>
        <a:bodyPr/>
        <a:lstStyle/>
        <a:p>
          <a:endParaRPr lang="en-US" sz="1050"/>
        </a:p>
      </dgm:t>
    </dgm:pt>
    <dgm:pt modelId="{78476ED1-7DEC-4B98-8CE7-868F56802EE9}" type="pres">
      <dgm:prSet presAssocID="{C270E7D9-E343-4D0A-BE9D-CF5D148E4992}" presName="Name0" presStyleCnt="0">
        <dgm:presLayoutVars>
          <dgm:dir/>
          <dgm:animLvl val="lvl"/>
          <dgm:resizeHandles val="exact"/>
        </dgm:presLayoutVars>
      </dgm:prSet>
      <dgm:spPr/>
    </dgm:pt>
    <dgm:pt modelId="{297BB73F-1A77-4704-8704-5EA33E319929}" type="pres">
      <dgm:prSet presAssocID="{236514BE-FE2E-4C29-B97E-EF7DE36B0D43}" presName="boxAndChildren" presStyleCnt="0"/>
      <dgm:spPr/>
    </dgm:pt>
    <dgm:pt modelId="{C157FD83-5A0A-43BE-8740-01B907866450}" type="pres">
      <dgm:prSet presAssocID="{236514BE-FE2E-4C29-B97E-EF7DE36B0D43}" presName="parentTextBox" presStyleLbl="node1" presStyleIdx="0" presStyleCnt="3"/>
      <dgm:spPr/>
    </dgm:pt>
    <dgm:pt modelId="{00ED7B2C-446D-425F-A995-E34F162B24E3}" type="pres">
      <dgm:prSet presAssocID="{236514BE-FE2E-4C29-B97E-EF7DE36B0D43}" presName="entireBox" presStyleLbl="node1" presStyleIdx="0" presStyleCnt="3"/>
      <dgm:spPr/>
    </dgm:pt>
    <dgm:pt modelId="{B1EDE66D-50AF-4C65-BB08-15D19ACD50C2}" type="pres">
      <dgm:prSet presAssocID="{236514BE-FE2E-4C29-B97E-EF7DE36B0D43}" presName="descendantBox" presStyleCnt="0"/>
      <dgm:spPr/>
    </dgm:pt>
    <dgm:pt modelId="{A8FDFAE4-752A-4788-9DD6-5627D85D93DD}" type="pres">
      <dgm:prSet presAssocID="{D095D8DF-A5DA-471E-B1A4-05F0AADDA0CD}" presName="childTextBox" presStyleLbl="fgAccFollowNode1" presStyleIdx="0" presStyleCnt="5">
        <dgm:presLayoutVars>
          <dgm:bulletEnabled val="1"/>
        </dgm:presLayoutVars>
      </dgm:prSet>
      <dgm:spPr/>
    </dgm:pt>
    <dgm:pt modelId="{EDE178D8-8ACB-4280-996F-B0B5AE98BAF0}" type="pres">
      <dgm:prSet presAssocID="{EB0EB889-701F-44EC-AABD-95421FC056DC}" presName="childTextBox" presStyleLbl="fgAccFollowNode1" presStyleIdx="1" presStyleCnt="5">
        <dgm:presLayoutVars>
          <dgm:bulletEnabled val="1"/>
        </dgm:presLayoutVars>
      </dgm:prSet>
      <dgm:spPr/>
    </dgm:pt>
    <dgm:pt modelId="{F4627C7A-F2FA-4D0A-856C-6BDBBF94F032}" type="pres">
      <dgm:prSet presAssocID="{CC81BDA2-FB9F-47D6-9025-17974247070E}" presName="childTextBox" presStyleLbl="fgAccFollowNode1" presStyleIdx="2" presStyleCnt="5">
        <dgm:presLayoutVars>
          <dgm:bulletEnabled val="1"/>
        </dgm:presLayoutVars>
      </dgm:prSet>
      <dgm:spPr/>
    </dgm:pt>
    <dgm:pt modelId="{2AAC0C7D-906D-447B-9C96-3B236A0FC40A}" type="pres">
      <dgm:prSet presAssocID="{D038287E-ECAE-4A9A-91F0-75CC80A13431}" presName="childTextBox" presStyleLbl="fgAccFollowNode1" presStyleIdx="3" presStyleCnt="5">
        <dgm:presLayoutVars>
          <dgm:bulletEnabled val="1"/>
        </dgm:presLayoutVars>
      </dgm:prSet>
      <dgm:spPr/>
    </dgm:pt>
    <dgm:pt modelId="{8C84940E-12D5-47DC-BF1A-5AB26C404B28}" type="pres">
      <dgm:prSet presAssocID="{C8C83AE8-B2FF-4714-8686-2049AF303A07}" presName="sp" presStyleCnt="0"/>
      <dgm:spPr/>
    </dgm:pt>
    <dgm:pt modelId="{61B86D47-9C77-499E-9A6E-87891FF19069}" type="pres">
      <dgm:prSet presAssocID="{9D66714E-2CBE-4B93-92E0-F26B56B6275B}" presName="arrowAndChildren" presStyleCnt="0"/>
      <dgm:spPr/>
    </dgm:pt>
    <dgm:pt modelId="{E7752E7A-888F-45F6-97BA-A1862384F658}" type="pres">
      <dgm:prSet presAssocID="{9D66714E-2CBE-4B93-92E0-F26B56B6275B}" presName="parentTextArrow" presStyleLbl="node1" presStyleIdx="1" presStyleCnt="3"/>
      <dgm:spPr/>
    </dgm:pt>
    <dgm:pt modelId="{E859D5B5-604D-4483-AED5-682C9A2EE780}" type="pres">
      <dgm:prSet presAssocID="{B1BBEE7D-C0C8-4572-BDBE-ED1DC2FD523A}" presName="sp" presStyleCnt="0"/>
      <dgm:spPr/>
    </dgm:pt>
    <dgm:pt modelId="{CFA17069-069A-4874-97C9-767B8F297444}" type="pres">
      <dgm:prSet presAssocID="{D1DB5F44-16DE-4B64-92DE-F81204742CCC}" presName="arrowAndChildren" presStyleCnt="0"/>
      <dgm:spPr/>
    </dgm:pt>
    <dgm:pt modelId="{25EEA087-0ED9-4D7A-ABA7-EEDFB446715D}" type="pres">
      <dgm:prSet presAssocID="{D1DB5F44-16DE-4B64-92DE-F81204742CCC}" presName="parentTextArrow" presStyleLbl="node1" presStyleIdx="1" presStyleCnt="3"/>
      <dgm:spPr/>
    </dgm:pt>
    <dgm:pt modelId="{DEFFFFDD-D0D5-4449-94D3-6EA16ACBBAE1}" type="pres">
      <dgm:prSet presAssocID="{D1DB5F44-16DE-4B64-92DE-F81204742CCC}" presName="arrow" presStyleLbl="node1" presStyleIdx="2" presStyleCnt="3"/>
      <dgm:spPr/>
    </dgm:pt>
    <dgm:pt modelId="{A11D6D77-78CD-4AA8-BA92-DAE3F0FA43F2}" type="pres">
      <dgm:prSet presAssocID="{D1DB5F44-16DE-4B64-92DE-F81204742CCC}" presName="descendantArrow" presStyleCnt="0"/>
      <dgm:spPr/>
    </dgm:pt>
    <dgm:pt modelId="{4AF478B8-CBAA-4E5A-9720-41E7195221CA}" type="pres">
      <dgm:prSet presAssocID="{6137075B-1E55-4727-B5B8-30BEF60EAE49}" presName="childTextArrow" presStyleLbl="fgAccFollowNode1" presStyleIdx="4" presStyleCnt="5">
        <dgm:presLayoutVars>
          <dgm:bulletEnabled val="1"/>
        </dgm:presLayoutVars>
      </dgm:prSet>
      <dgm:spPr/>
    </dgm:pt>
  </dgm:ptLst>
  <dgm:cxnLst>
    <dgm:cxn modelId="{1FB6B414-BE5D-40A9-AC16-0A7D313F4C49}" srcId="{236514BE-FE2E-4C29-B97E-EF7DE36B0D43}" destId="{D095D8DF-A5DA-471E-B1A4-05F0AADDA0CD}" srcOrd="0" destOrd="0" parTransId="{23FF6C49-340F-4CD3-A7C9-FFFE6FABE037}" sibTransId="{E1BFFCD1-091B-49A5-AD30-7EFADBBC8B73}"/>
    <dgm:cxn modelId="{C4798D2E-9C78-4404-B69C-450E1B505DE9}" type="presOf" srcId="{C270E7D9-E343-4D0A-BE9D-CF5D148E4992}" destId="{78476ED1-7DEC-4B98-8CE7-868F56802EE9}" srcOrd="0" destOrd="0" presId="urn:microsoft.com/office/officeart/2005/8/layout/process4"/>
    <dgm:cxn modelId="{4C7E5B34-BA4B-4A2E-8A78-207930C97ED2}" srcId="{C270E7D9-E343-4D0A-BE9D-CF5D148E4992}" destId="{236514BE-FE2E-4C29-B97E-EF7DE36B0D43}" srcOrd="2" destOrd="0" parTransId="{A89A00CC-CAB9-4006-9705-84CCBB7FEF51}" sibTransId="{E984815D-1FF0-4682-8977-78DBA4329AE1}"/>
    <dgm:cxn modelId="{82BC6C37-609B-42B7-B96D-73ECD20CB9B4}" srcId="{236514BE-FE2E-4C29-B97E-EF7DE36B0D43}" destId="{EB0EB889-701F-44EC-AABD-95421FC056DC}" srcOrd="1" destOrd="0" parTransId="{460B7660-B608-45ED-A289-AFF7CF3D6FD4}" sibTransId="{577AAC02-DA8D-47D1-BDF2-5268540C7A46}"/>
    <dgm:cxn modelId="{C0814D39-A1F7-40FF-9C56-F66D933EC0CE}" type="presOf" srcId="{D1DB5F44-16DE-4B64-92DE-F81204742CCC}" destId="{25EEA087-0ED9-4D7A-ABA7-EEDFB446715D}" srcOrd="0" destOrd="0" presId="urn:microsoft.com/office/officeart/2005/8/layout/process4"/>
    <dgm:cxn modelId="{7011BA3E-AD5C-4F06-988A-4B6D1932F00C}" type="presOf" srcId="{D095D8DF-A5DA-471E-B1A4-05F0AADDA0CD}" destId="{A8FDFAE4-752A-4788-9DD6-5627D85D93DD}" srcOrd="0" destOrd="0" presId="urn:microsoft.com/office/officeart/2005/8/layout/process4"/>
    <dgm:cxn modelId="{59EC5D3F-03F4-4E3A-B594-2C01758C5E32}" type="presOf" srcId="{D1DB5F44-16DE-4B64-92DE-F81204742CCC}" destId="{DEFFFFDD-D0D5-4449-94D3-6EA16ACBBAE1}" srcOrd="1" destOrd="0" presId="urn:microsoft.com/office/officeart/2005/8/layout/process4"/>
    <dgm:cxn modelId="{021CD662-02B6-485A-A0B8-E29FE8713EDC}" type="presOf" srcId="{EB0EB889-701F-44EC-AABD-95421FC056DC}" destId="{EDE178D8-8ACB-4280-996F-B0B5AE98BAF0}" srcOrd="0" destOrd="0" presId="urn:microsoft.com/office/officeart/2005/8/layout/process4"/>
    <dgm:cxn modelId="{02153E50-8CF8-4761-A81D-69B9B10556CD}" srcId="{D1DB5F44-16DE-4B64-92DE-F81204742CCC}" destId="{6137075B-1E55-4727-B5B8-30BEF60EAE49}" srcOrd="0" destOrd="0" parTransId="{66A82573-0DEA-4351-8C67-21B0DBE3B048}" sibTransId="{B24B2342-9F77-43D3-BCEA-0564DD48EF15}"/>
    <dgm:cxn modelId="{F58F0359-D77A-4AA5-ACB2-38F0FB6536E6}" srcId="{236514BE-FE2E-4C29-B97E-EF7DE36B0D43}" destId="{D038287E-ECAE-4A9A-91F0-75CC80A13431}" srcOrd="3" destOrd="0" parTransId="{166E4670-1302-46C9-A4BE-BEDE37BDBBFB}" sibTransId="{79EBFD0C-C506-47F2-B959-1F04695EC81D}"/>
    <dgm:cxn modelId="{8F030B94-C4D6-4657-91C0-C02A65989380}" type="presOf" srcId="{236514BE-FE2E-4C29-B97E-EF7DE36B0D43}" destId="{C157FD83-5A0A-43BE-8740-01B907866450}" srcOrd="0" destOrd="0" presId="urn:microsoft.com/office/officeart/2005/8/layout/process4"/>
    <dgm:cxn modelId="{4B71C6A5-4767-4366-860D-BC9A008F6D8A}" type="presOf" srcId="{6137075B-1E55-4727-B5B8-30BEF60EAE49}" destId="{4AF478B8-CBAA-4E5A-9720-41E7195221CA}" srcOrd="0" destOrd="0" presId="urn:microsoft.com/office/officeart/2005/8/layout/process4"/>
    <dgm:cxn modelId="{6396BBAD-3F76-48D2-8136-3C6E554B124C}" srcId="{C270E7D9-E343-4D0A-BE9D-CF5D148E4992}" destId="{D1DB5F44-16DE-4B64-92DE-F81204742CCC}" srcOrd="0" destOrd="0" parTransId="{9DAA98DD-2E6D-4F49-B943-018B45E0F31C}" sibTransId="{B1BBEE7D-C0C8-4572-BDBE-ED1DC2FD523A}"/>
    <dgm:cxn modelId="{96513EB9-1FD2-44F3-B2C1-1263504FEDF3}" type="presOf" srcId="{CC81BDA2-FB9F-47D6-9025-17974247070E}" destId="{F4627C7A-F2FA-4D0A-856C-6BDBBF94F032}" srcOrd="0" destOrd="0" presId="urn:microsoft.com/office/officeart/2005/8/layout/process4"/>
    <dgm:cxn modelId="{205677C4-A865-433E-92D4-EE3F850E47C6}" type="presOf" srcId="{D038287E-ECAE-4A9A-91F0-75CC80A13431}" destId="{2AAC0C7D-906D-447B-9C96-3B236A0FC40A}" srcOrd="0" destOrd="0" presId="urn:microsoft.com/office/officeart/2005/8/layout/process4"/>
    <dgm:cxn modelId="{25E568C8-990B-42D7-9246-67E4FA70AC6F}" srcId="{C270E7D9-E343-4D0A-BE9D-CF5D148E4992}" destId="{9D66714E-2CBE-4B93-92E0-F26B56B6275B}" srcOrd="1" destOrd="0" parTransId="{97B4E2D2-5754-4ADF-9B63-E918EBC3CB12}" sibTransId="{C8C83AE8-B2FF-4714-8686-2049AF303A07}"/>
    <dgm:cxn modelId="{DA94E0E8-3FD8-4337-951E-7241DC10B9E3}" type="presOf" srcId="{236514BE-FE2E-4C29-B97E-EF7DE36B0D43}" destId="{00ED7B2C-446D-425F-A995-E34F162B24E3}" srcOrd="1" destOrd="0" presId="urn:microsoft.com/office/officeart/2005/8/layout/process4"/>
    <dgm:cxn modelId="{D4946FED-73A0-43C6-BAF0-DE0EC5922DD1}" srcId="{236514BE-FE2E-4C29-B97E-EF7DE36B0D43}" destId="{CC81BDA2-FB9F-47D6-9025-17974247070E}" srcOrd="2" destOrd="0" parTransId="{A95F6E00-1FD3-4184-9B94-2156554E087C}" sibTransId="{420425D3-A314-4910-A331-2E027109BB6B}"/>
    <dgm:cxn modelId="{D6B9AAF9-A7FF-4BAC-A9A2-D802C771F4AB}" type="presOf" srcId="{9D66714E-2CBE-4B93-92E0-F26B56B6275B}" destId="{E7752E7A-888F-45F6-97BA-A1862384F658}" srcOrd="0" destOrd="0" presId="urn:microsoft.com/office/officeart/2005/8/layout/process4"/>
    <dgm:cxn modelId="{133D3143-A76F-44D0-931E-2DC1965C0B24}" type="presParOf" srcId="{78476ED1-7DEC-4B98-8CE7-868F56802EE9}" destId="{297BB73F-1A77-4704-8704-5EA33E319929}" srcOrd="0" destOrd="0" presId="urn:microsoft.com/office/officeart/2005/8/layout/process4"/>
    <dgm:cxn modelId="{AD1D62E4-553B-4A3C-92CD-65D5692212E1}" type="presParOf" srcId="{297BB73F-1A77-4704-8704-5EA33E319929}" destId="{C157FD83-5A0A-43BE-8740-01B907866450}" srcOrd="0" destOrd="0" presId="urn:microsoft.com/office/officeart/2005/8/layout/process4"/>
    <dgm:cxn modelId="{09C1FA70-97B7-44AD-AFF6-5A73E71D4313}" type="presParOf" srcId="{297BB73F-1A77-4704-8704-5EA33E319929}" destId="{00ED7B2C-446D-425F-A995-E34F162B24E3}" srcOrd="1" destOrd="0" presId="urn:microsoft.com/office/officeart/2005/8/layout/process4"/>
    <dgm:cxn modelId="{5C1C7659-74D8-486E-B422-05B2DCE134B0}" type="presParOf" srcId="{297BB73F-1A77-4704-8704-5EA33E319929}" destId="{B1EDE66D-50AF-4C65-BB08-15D19ACD50C2}" srcOrd="2" destOrd="0" presId="urn:microsoft.com/office/officeart/2005/8/layout/process4"/>
    <dgm:cxn modelId="{3C963584-55C0-479A-8354-F1AEE8AB17A4}" type="presParOf" srcId="{B1EDE66D-50AF-4C65-BB08-15D19ACD50C2}" destId="{A8FDFAE4-752A-4788-9DD6-5627D85D93DD}" srcOrd="0" destOrd="0" presId="urn:microsoft.com/office/officeart/2005/8/layout/process4"/>
    <dgm:cxn modelId="{43B19F92-8BD3-47F9-ABBB-3E6FB56E8DB2}" type="presParOf" srcId="{B1EDE66D-50AF-4C65-BB08-15D19ACD50C2}" destId="{EDE178D8-8ACB-4280-996F-B0B5AE98BAF0}" srcOrd="1" destOrd="0" presId="urn:microsoft.com/office/officeart/2005/8/layout/process4"/>
    <dgm:cxn modelId="{B2E7EC2D-8AB8-4E0A-BF62-905317C18D9F}" type="presParOf" srcId="{B1EDE66D-50AF-4C65-BB08-15D19ACD50C2}" destId="{F4627C7A-F2FA-4D0A-856C-6BDBBF94F032}" srcOrd="2" destOrd="0" presId="urn:microsoft.com/office/officeart/2005/8/layout/process4"/>
    <dgm:cxn modelId="{28F513B0-F6C7-4B59-94DB-AE915A6806E9}" type="presParOf" srcId="{B1EDE66D-50AF-4C65-BB08-15D19ACD50C2}" destId="{2AAC0C7D-906D-447B-9C96-3B236A0FC40A}" srcOrd="3" destOrd="0" presId="urn:microsoft.com/office/officeart/2005/8/layout/process4"/>
    <dgm:cxn modelId="{7AF75B3B-286D-4D65-957A-41D9B0BFED0D}" type="presParOf" srcId="{78476ED1-7DEC-4B98-8CE7-868F56802EE9}" destId="{8C84940E-12D5-47DC-BF1A-5AB26C404B28}" srcOrd="1" destOrd="0" presId="urn:microsoft.com/office/officeart/2005/8/layout/process4"/>
    <dgm:cxn modelId="{AA7ADCBF-7872-4A63-A490-2C303B72771B}" type="presParOf" srcId="{78476ED1-7DEC-4B98-8CE7-868F56802EE9}" destId="{61B86D47-9C77-499E-9A6E-87891FF19069}" srcOrd="2" destOrd="0" presId="urn:microsoft.com/office/officeart/2005/8/layout/process4"/>
    <dgm:cxn modelId="{C66292F4-9271-453D-91F7-C9B7FAC2D66C}" type="presParOf" srcId="{61B86D47-9C77-499E-9A6E-87891FF19069}" destId="{E7752E7A-888F-45F6-97BA-A1862384F658}" srcOrd="0" destOrd="0" presId="urn:microsoft.com/office/officeart/2005/8/layout/process4"/>
    <dgm:cxn modelId="{C183CCF4-7D11-442B-A440-8C504A144D45}" type="presParOf" srcId="{78476ED1-7DEC-4B98-8CE7-868F56802EE9}" destId="{E859D5B5-604D-4483-AED5-682C9A2EE780}" srcOrd="3" destOrd="0" presId="urn:microsoft.com/office/officeart/2005/8/layout/process4"/>
    <dgm:cxn modelId="{6A9363A6-94C0-4D0A-A4F6-34D6BB7B8337}" type="presParOf" srcId="{78476ED1-7DEC-4B98-8CE7-868F56802EE9}" destId="{CFA17069-069A-4874-97C9-767B8F297444}" srcOrd="4" destOrd="0" presId="urn:microsoft.com/office/officeart/2005/8/layout/process4"/>
    <dgm:cxn modelId="{AAC15CC4-7B06-43CA-A1A9-989C3D7F908A}" type="presParOf" srcId="{CFA17069-069A-4874-97C9-767B8F297444}" destId="{25EEA087-0ED9-4D7A-ABA7-EEDFB446715D}" srcOrd="0" destOrd="0" presId="urn:microsoft.com/office/officeart/2005/8/layout/process4"/>
    <dgm:cxn modelId="{73D9A882-B055-4532-8048-4D06532777F1}" type="presParOf" srcId="{CFA17069-069A-4874-97C9-767B8F297444}" destId="{DEFFFFDD-D0D5-4449-94D3-6EA16ACBBAE1}" srcOrd="1" destOrd="0" presId="urn:microsoft.com/office/officeart/2005/8/layout/process4"/>
    <dgm:cxn modelId="{3C751C96-44C7-4011-B000-E58FCFF03E74}" type="presParOf" srcId="{CFA17069-069A-4874-97C9-767B8F297444}" destId="{A11D6D77-78CD-4AA8-BA92-DAE3F0FA43F2}" srcOrd="2" destOrd="0" presId="urn:microsoft.com/office/officeart/2005/8/layout/process4"/>
    <dgm:cxn modelId="{D19F2557-8CB5-4DC2-956C-08D6E09C7150}" type="presParOf" srcId="{A11D6D77-78CD-4AA8-BA92-DAE3F0FA43F2}" destId="{4AF478B8-CBAA-4E5A-9720-41E7195221CA}"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C2B477-4AF6-431D-A138-1DAEB3CD259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0E64081-297A-412A-A19B-02F147F628C5}">
      <dgm:prSet custT="1"/>
      <dgm:spPr/>
      <dgm:t>
        <a:bodyPr/>
        <a:lstStyle/>
        <a:p>
          <a:pPr>
            <a:lnSpc>
              <a:spcPct val="100000"/>
            </a:lnSpc>
          </a:pPr>
          <a:r>
            <a:rPr lang="en-US" sz="1600" dirty="0">
              <a:latin typeface="Arial" panose="020B0604020202020204" pitchFamily="34" charset="0"/>
              <a:cs typeface="Arial" panose="020B0604020202020204" pitchFamily="34" charset="0"/>
            </a:rPr>
            <a:t>Large samples (mass&gt;0.5g) have an average percent error of 0.202% +/- 0.217 from theoretical value</a:t>
          </a:r>
        </a:p>
      </dgm:t>
    </dgm:pt>
    <dgm:pt modelId="{C6DDC409-F974-4C82-9D41-DEA9FB32786B}" type="parTrans" cxnId="{7045B59D-B8C3-49C1-8C97-0AB1A2674A3F}">
      <dgm:prSet/>
      <dgm:spPr/>
      <dgm:t>
        <a:bodyPr/>
        <a:lstStyle/>
        <a:p>
          <a:endParaRPr lang="en-US"/>
        </a:p>
      </dgm:t>
    </dgm:pt>
    <dgm:pt modelId="{3205FFE2-ADAB-4C02-964D-0AB3036C6F0A}" type="sibTrans" cxnId="{7045B59D-B8C3-49C1-8C97-0AB1A2674A3F}">
      <dgm:prSet/>
      <dgm:spPr/>
      <dgm:t>
        <a:bodyPr/>
        <a:lstStyle/>
        <a:p>
          <a:endParaRPr lang="en-US"/>
        </a:p>
      </dgm:t>
    </dgm:pt>
    <dgm:pt modelId="{4C7C7231-15C6-42B4-B6C0-CC5D818CD988}">
      <dgm:prSet custT="1"/>
      <dgm:spPr/>
      <dgm:t>
        <a:bodyPr/>
        <a:lstStyle/>
        <a:p>
          <a:pPr>
            <a:lnSpc>
              <a:spcPct val="100000"/>
            </a:lnSpc>
          </a:pPr>
          <a:r>
            <a:rPr lang="en-US" sz="1600" dirty="0">
              <a:latin typeface="Arial" panose="020B0604020202020204" pitchFamily="34" charset="0"/>
              <a:cs typeface="Arial" panose="020B0604020202020204" pitchFamily="34" charset="0"/>
            </a:rPr>
            <a:t>Different trials on the same sample had an average of 0.007499% difference in volume</a:t>
          </a:r>
        </a:p>
      </dgm:t>
    </dgm:pt>
    <dgm:pt modelId="{C755E8E3-D480-4225-BB75-00E3D00DCC7C}" type="parTrans" cxnId="{26FF00A5-F663-4675-9534-EC93816E8BA8}">
      <dgm:prSet/>
      <dgm:spPr/>
      <dgm:t>
        <a:bodyPr/>
        <a:lstStyle/>
        <a:p>
          <a:endParaRPr lang="en-US"/>
        </a:p>
      </dgm:t>
    </dgm:pt>
    <dgm:pt modelId="{4627CB4D-DE15-4072-89C7-5515E69454F3}" type="sibTrans" cxnId="{26FF00A5-F663-4675-9534-EC93816E8BA8}">
      <dgm:prSet/>
      <dgm:spPr/>
      <dgm:t>
        <a:bodyPr/>
        <a:lstStyle/>
        <a:p>
          <a:endParaRPr lang="en-US"/>
        </a:p>
      </dgm:t>
    </dgm:pt>
    <dgm:pt modelId="{13BB44BD-ED0E-4A25-9402-E9870CCABD63}">
      <dgm:prSet custT="1"/>
      <dgm:spPr/>
      <dgm:t>
        <a:bodyPr/>
        <a:lstStyle/>
        <a:p>
          <a:pPr>
            <a:lnSpc>
              <a:spcPct val="100000"/>
            </a:lnSpc>
          </a:pPr>
          <a:r>
            <a:rPr lang="en-US" sz="1600" dirty="0">
              <a:latin typeface="Arial" panose="020B0604020202020204" pitchFamily="34" charset="0"/>
              <a:cs typeface="Arial" panose="020B0604020202020204" pitchFamily="34" charset="0"/>
            </a:rPr>
            <a:t>Smaller samples (mass &lt;0.5g) have an average percent error of 0.980 +/-0.905% error</a:t>
          </a:r>
        </a:p>
      </dgm:t>
    </dgm:pt>
    <dgm:pt modelId="{6EF6E5A2-CD0A-4D1A-B2F1-AC764EE9618E}" type="parTrans" cxnId="{0155BFE4-15CA-411B-A095-6FFA65E4E81D}">
      <dgm:prSet/>
      <dgm:spPr/>
      <dgm:t>
        <a:bodyPr/>
        <a:lstStyle/>
        <a:p>
          <a:endParaRPr lang="en-US"/>
        </a:p>
      </dgm:t>
    </dgm:pt>
    <dgm:pt modelId="{F978E9F0-4FCE-418B-ACEB-C1A0E818A82B}" type="sibTrans" cxnId="{0155BFE4-15CA-411B-A095-6FFA65E4E81D}">
      <dgm:prSet/>
      <dgm:spPr/>
      <dgm:t>
        <a:bodyPr/>
        <a:lstStyle/>
        <a:p>
          <a:endParaRPr lang="en-US"/>
        </a:p>
      </dgm:t>
    </dgm:pt>
    <dgm:pt modelId="{C811FAC3-D285-4CC2-9FE9-F146C4658557}" type="pres">
      <dgm:prSet presAssocID="{41C2B477-4AF6-431D-A138-1DAEB3CD2593}" presName="root" presStyleCnt="0">
        <dgm:presLayoutVars>
          <dgm:dir/>
          <dgm:resizeHandles val="exact"/>
        </dgm:presLayoutVars>
      </dgm:prSet>
      <dgm:spPr/>
    </dgm:pt>
    <dgm:pt modelId="{BA462939-25C5-4C34-B58F-EF06261558F9}" type="pres">
      <dgm:prSet presAssocID="{C0E64081-297A-412A-A19B-02F147F628C5}" presName="compNode" presStyleCnt="0"/>
      <dgm:spPr/>
    </dgm:pt>
    <dgm:pt modelId="{AD2F079E-DF68-4F39-B943-E35C89DB6246}" type="pres">
      <dgm:prSet presAssocID="{C0E64081-297A-412A-A19B-02F147F628C5}" presName="bgRect" presStyleLbl="bgShp" presStyleIdx="0" presStyleCnt="3"/>
      <dgm:spPr/>
    </dgm:pt>
    <dgm:pt modelId="{95F8DA0B-56C7-448C-BDEB-6127E8A93C83}" type="pres">
      <dgm:prSet presAssocID="{C0E64081-297A-412A-A19B-02F147F628C5}"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uilding Brick Wall with solid fill"/>
        </a:ext>
      </dgm:extLst>
    </dgm:pt>
    <dgm:pt modelId="{3CD38368-3C03-4664-9BEC-3923AF669FB5}" type="pres">
      <dgm:prSet presAssocID="{C0E64081-297A-412A-A19B-02F147F628C5}" presName="spaceRect" presStyleCnt="0"/>
      <dgm:spPr/>
    </dgm:pt>
    <dgm:pt modelId="{CDDAD93A-A0DC-4BD3-AAB0-83D708956BF4}" type="pres">
      <dgm:prSet presAssocID="{C0E64081-297A-412A-A19B-02F147F628C5}" presName="parTx" presStyleLbl="revTx" presStyleIdx="0" presStyleCnt="3">
        <dgm:presLayoutVars>
          <dgm:chMax val="0"/>
          <dgm:chPref val="0"/>
        </dgm:presLayoutVars>
      </dgm:prSet>
      <dgm:spPr/>
    </dgm:pt>
    <dgm:pt modelId="{4218CBC2-9573-404D-A5EB-E6FFF2920FA1}" type="pres">
      <dgm:prSet presAssocID="{3205FFE2-ADAB-4C02-964D-0AB3036C6F0A}" presName="sibTrans" presStyleCnt="0"/>
      <dgm:spPr/>
    </dgm:pt>
    <dgm:pt modelId="{EBEC2080-19CD-49E6-BAB3-1AFE40E2B0CE}" type="pres">
      <dgm:prSet presAssocID="{4C7C7231-15C6-42B4-B6C0-CC5D818CD988}" presName="compNode" presStyleCnt="0"/>
      <dgm:spPr/>
    </dgm:pt>
    <dgm:pt modelId="{1EC294EF-ADA8-4CB6-A092-D8F00F45D977}" type="pres">
      <dgm:prSet presAssocID="{4C7C7231-15C6-42B4-B6C0-CC5D818CD988}" presName="bgRect" presStyleLbl="bgShp" presStyleIdx="1" presStyleCnt="3"/>
      <dgm:spPr/>
    </dgm:pt>
    <dgm:pt modelId="{6116B94D-ADE5-49A1-A94B-805338C68648}" type="pres">
      <dgm:prSet presAssocID="{4C7C7231-15C6-42B4-B6C0-CC5D818CD98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73BE40E9-191E-4D25-8390-3070A66A80E0}" type="pres">
      <dgm:prSet presAssocID="{4C7C7231-15C6-42B4-B6C0-CC5D818CD988}" presName="spaceRect" presStyleCnt="0"/>
      <dgm:spPr/>
    </dgm:pt>
    <dgm:pt modelId="{8D9A7E7C-351B-4FAA-B1FC-10F716255A65}" type="pres">
      <dgm:prSet presAssocID="{4C7C7231-15C6-42B4-B6C0-CC5D818CD988}" presName="parTx" presStyleLbl="revTx" presStyleIdx="1" presStyleCnt="3">
        <dgm:presLayoutVars>
          <dgm:chMax val="0"/>
          <dgm:chPref val="0"/>
        </dgm:presLayoutVars>
      </dgm:prSet>
      <dgm:spPr/>
    </dgm:pt>
    <dgm:pt modelId="{04017208-2495-451D-B329-5576724CB4E6}" type="pres">
      <dgm:prSet presAssocID="{4627CB4D-DE15-4072-89C7-5515E69454F3}" presName="sibTrans" presStyleCnt="0"/>
      <dgm:spPr/>
    </dgm:pt>
    <dgm:pt modelId="{F0BC3823-0903-461F-9E74-150E3D91E5C9}" type="pres">
      <dgm:prSet presAssocID="{13BB44BD-ED0E-4A25-9402-E9870CCABD63}" presName="compNode" presStyleCnt="0"/>
      <dgm:spPr/>
    </dgm:pt>
    <dgm:pt modelId="{84EF4162-24EB-415E-A64E-6C439435FB30}" type="pres">
      <dgm:prSet presAssocID="{13BB44BD-ED0E-4A25-9402-E9870CCABD63}" presName="bgRect" presStyleLbl="bgShp" presStyleIdx="2" presStyleCnt="3"/>
      <dgm:spPr/>
    </dgm:pt>
    <dgm:pt modelId="{C94BEF48-1DE1-4720-A5C2-6AEF30664762}" type="pres">
      <dgm:prSet presAssocID="{13BB44BD-ED0E-4A25-9402-E9870CCABD63}"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gnifying glass with solid fill"/>
        </a:ext>
      </dgm:extLst>
    </dgm:pt>
    <dgm:pt modelId="{0608DDB7-E957-4EF3-90D2-A45281D87040}" type="pres">
      <dgm:prSet presAssocID="{13BB44BD-ED0E-4A25-9402-E9870CCABD63}" presName="spaceRect" presStyleCnt="0"/>
      <dgm:spPr/>
    </dgm:pt>
    <dgm:pt modelId="{4F1F2AA0-808A-4BAA-80F9-7C9A4D6E994B}" type="pres">
      <dgm:prSet presAssocID="{13BB44BD-ED0E-4A25-9402-E9870CCABD63}" presName="parTx" presStyleLbl="revTx" presStyleIdx="2" presStyleCnt="3">
        <dgm:presLayoutVars>
          <dgm:chMax val="0"/>
          <dgm:chPref val="0"/>
        </dgm:presLayoutVars>
      </dgm:prSet>
      <dgm:spPr/>
    </dgm:pt>
  </dgm:ptLst>
  <dgm:cxnLst>
    <dgm:cxn modelId="{51D45426-45C2-4D6F-B48B-F8A120FAECA7}" type="presOf" srcId="{13BB44BD-ED0E-4A25-9402-E9870CCABD63}" destId="{4F1F2AA0-808A-4BAA-80F9-7C9A4D6E994B}" srcOrd="0" destOrd="0" presId="urn:microsoft.com/office/officeart/2018/2/layout/IconVerticalSolidList"/>
    <dgm:cxn modelId="{7A8BC375-D152-4089-8C85-B6F61E9D5D59}" type="presOf" srcId="{4C7C7231-15C6-42B4-B6C0-CC5D818CD988}" destId="{8D9A7E7C-351B-4FAA-B1FC-10F716255A65}" srcOrd="0" destOrd="0" presId="urn:microsoft.com/office/officeart/2018/2/layout/IconVerticalSolidList"/>
    <dgm:cxn modelId="{FB8DAD5A-D967-45E8-87BC-E3C8EE3A2DE3}" type="presOf" srcId="{41C2B477-4AF6-431D-A138-1DAEB3CD2593}" destId="{C811FAC3-D285-4CC2-9FE9-F146C4658557}" srcOrd="0" destOrd="0" presId="urn:microsoft.com/office/officeart/2018/2/layout/IconVerticalSolidList"/>
    <dgm:cxn modelId="{7045B59D-B8C3-49C1-8C97-0AB1A2674A3F}" srcId="{41C2B477-4AF6-431D-A138-1DAEB3CD2593}" destId="{C0E64081-297A-412A-A19B-02F147F628C5}" srcOrd="0" destOrd="0" parTransId="{C6DDC409-F974-4C82-9D41-DEA9FB32786B}" sibTransId="{3205FFE2-ADAB-4C02-964D-0AB3036C6F0A}"/>
    <dgm:cxn modelId="{26FF00A5-F663-4675-9534-EC93816E8BA8}" srcId="{41C2B477-4AF6-431D-A138-1DAEB3CD2593}" destId="{4C7C7231-15C6-42B4-B6C0-CC5D818CD988}" srcOrd="1" destOrd="0" parTransId="{C755E8E3-D480-4225-BB75-00E3D00DCC7C}" sibTransId="{4627CB4D-DE15-4072-89C7-5515E69454F3}"/>
    <dgm:cxn modelId="{8DEA38A5-9823-47B5-8D00-66A3D0834542}" type="presOf" srcId="{C0E64081-297A-412A-A19B-02F147F628C5}" destId="{CDDAD93A-A0DC-4BD3-AAB0-83D708956BF4}" srcOrd="0" destOrd="0" presId="urn:microsoft.com/office/officeart/2018/2/layout/IconVerticalSolidList"/>
    <dgm:cxn modelId="{0155BFE4-15CA-411B-A095-6FFA65E4E81D}" srcId="{41C2B477-4AF6-431D-A138-1DAEB3CD2593}" destId="{13BB44BD-ED0E-4A25-9402-E9870CCABD63}" srcOrd="2" destOrd="0" parTransId="{6EF6E5A2-CD0A-4D1A-B2F1-AC764EE9618E}" sibTransId="{F978E9F0-4FCE-418B-ACEB-C1A0E818A82B}"/>
    <dgm:cxn modelId="{ED31F49D-3B68-4215-BB7A-14180A18DEBF}" type="presParOf" srcId="{C811FAC3-D285-4CC2-9FE9-F146C4658557}" destId="{BA462939-25C5-4C34-B58F-EF06261558F9}" srcOrd="0" destOrd="0" presId="urn:microsoft.com/office/officeart/2018/2/layout/IconVerticalSolidList"/>
    <dgm:cxn modelId="{C7CA3E7D-BEC5-49A5-AA69-BED77947F9AA}" type="presParOf" srcId="{BA462939-25C5-4C34-B58F-EF06261558F9}" destId="{AD2F079E-DF68-4F39-B943-E35C89DB6246}" srcOrd="0" destOrd="0" presId="urn:microsoft.com/office/officeart/2018/2/layout/IconVerticalSolidList"/>
    <dgm:cxn modelId="{6F63F6DD-D308-4064-9C17-9D92DEB9C269}" type="presParOf" srcId="{BA462939-25C5-4C34-B58F-EF06261558F9}" destId="{95F8DA0B-56C7-448C-BDEB-6127E8A93C83}" srcOrd="1" destOrd="0" presId="urn:microsoft.com/office/officeart/2018/2/layout/IconVerticalSolidList"/>
    <dgm:cxn modelId="{BC6F861B-CCC5-419E-9626-A14D65D91917}" type="presParOf" srcId="{BA462939-25C5-4C34-B58F-EF06261558F9}" destId="{3CD38368-3C03-4664-9BEC-3923AF669FB5}" srcOrd="2" destOrd="0" presId="urn:microsoft.com/office/officeart/2018/2/layout/IconVerticalSolidList"/>
    <dgm:cxn modelId="{889E1361-1675-4F2D-A229-9E6F6200FD9B}" type="presParOf" srcId="{BA462939-25C5-4C34-B58F-EF06261558F9}" destId="{CDDAD93A-A0DC-4BD3-AAB0-83D708956BF4}" srcOrd="3" destOrd="0" presId="urn:microsoft.com/office/officeart/2018/2/layout/IconVerticalSolidList"/>
    <dgm:cxn modelId="{AFF9B68F-F1A8-426F-8510-A0F527BF01EE}" type="presParOf" srcId="{C811FAC3-D285-4CC2-9FE9-F146C4658557}" destId="{4218CBC2-9573-404D-A5EB-E6FFF2920FA1}" srcOrd="1" destOrd="0" presId="urn:microsoft.com/office/officeart/2018/2/layout/IconVerticalSolidList"/>
    <dgm:cxn modelId="{9BCDAF59-7807-4A4E-9AE9-396A4B470584}" type="presParOf" srcId="{C811FAC3-D285-4CC2-9FE9-F146C4658557}" destId="{EBEC2080-19CD-49E6-BAB3-1AFE40E2B0CE}" srcOrd="2" destOrd="0" presId="urn:microsoft.com/office/officeart/2018/2/layout/IconVerticalSolidList"/>
    <dgm:cxn modelId="{4FDE9C85-C658-4E1B-9908-5F361A4A8C78}" type="presParOf" srcId="{EBEC2080-19CD-49E6-BAB3-1AFE40E2B0CE}" destId="{1EC294EF-ADA8-4CB6-A092-D8F00F45D977}" srcOrd="0" destOrd="0" presId="urn:microsoft.com/office/officeart/2018/2/layout/IconVerticalSolidList"/>
    <dgm:cxn modelId="{90E4EDF3-117F-4783-903E-E9BB6EBD0DAD}" type="presParOf" srcId="{EBEC2080-19CD-49E6-BAB3-1AFE40E2B0CE}" destId="{6116B94D-ADE5-49A1-A94B-805338C68648}" srcOrd="1" destOrd="0" presId="urn:microsoft.com/office/officeart/2018/2/layout/IconVerticalSolidList"/>
    <dgm:cxn modelId="{FD59B14D-2845-446E-B466-056688392D58}" type="presParOf" srcId="{EBEC2080-19CD-49E6-BAB3-1AFE40E2B0CE}" destId="{73BE40E9-191E-4D25-8390-3070A66A80E0}" srcOrd="2" destOrd="0" presId="urn:microsoft.com/office/officeart/2018/2/layout/IconVerticalSolidList"/>
    <dgm:cxn modelId="{0173297E-93CF-45B7-819E-0075065C65C8}" type="presParOf" srcId="{EBEC2080-19CD-49E6-BAB3-1AFE40E2B0CE}" destId="{8D9A7E7C-351B-4FAA-B1FC-10F716255A65}" srcOrd="3" destOrd="0" presId="urn:microsoft.com/office/officeart/2018/2/layout/IconVerticalSolidList"/>
    <dgm:cxn modelId="{5AB377B5-3DE7-46D1-A697-A932BCB6F3CA}" type="presParOf" srcId="{C811FAC3-D285-4CC2-9FE9-F146C4658557}" destId="{04017208-2495-451D-B329-5576724CB4E6}" srcOrd="3" destOrd="0" presId="urn:microsoft.com/office/officeart/2018/2/layout/IconVerticalSolidList"/>
    <dgm:cxn modelId="{97319F72-D0C9-4E7C-8A22-1C26708DCEAE}" type="presParOf" srcId="{C811FAC3-D285-4CC2-9FE9-F146C4658557}" destId="{F0BC3823-0903-461F-9E74-150E3D91E5C9}" srcOrd="4" destOrd="0" presId="urn:microsoft.com/office/officeart/2018/2/layout/IconVerticalSolidList"/>
    <dgm:cxn modelId="{480236CC-5DF6-4AA0-ACD8-8371CFB88E71}" type="presParOf" srcId="{F0BC3823-0903-461F-9E74-150E3D91E5C9}" destId="{84EF4162-24EB-415E-A64E-6C439435FB30}" srcOrd="0" destOrd="0" presId="urn:microsoft.com/office/officeart/2018/2/layout/IconVerticalSolidList"/>
    <dgm:cxn modelId="{A5E1A0CA-319E-4A5D-B682-741A545FF7A6}" type="presParOf" srcId="{F0BC3823-0903-461F-9E74-150E3D91E5C9}" destId="{C94BEF48-1DE1-4720-A5C2-6AEF30664762}" srcOrd="1" destOrd="0" presId="urn:microsoft.com/office/officeart/2018/2/layout/IconVerticalSolidList"/>
    <dgm:cxn modelId="{C77A5121-3E4D-43DC-B2E1-19B6C6F3B1E0}" type="presParOf" srcId="{F0BC3823-0903-461F-9E74-150E3D91E5C9}" destId="{0608DDB7-E957-4EF3-90D2-A45281D87040}" srcOrd="2" destOrd="0" presId="urn:microsoft.com/office/officeart/2018/2/layout/IconVerticalSolidList"/>
    <dgm:cxn modelId="{A4F1960E-F0B4-4FD9-874C-0A4F4268A7CE}" type="presParOf" srcId="{F0BC3823-0903-461F-9E74-150E3D91E5C9}" destId="{4F1F2AA0-808A-4BAA-80F9-7C9A4D6E994B}"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D7B2C-446D-425F-A995-E34F162B24E3}">
      <dsp:nvSpPr>
        <dsp:cNvPr id="0" name=""/>
        <dsp:cNvSpPr/>
      </dsp:nvSpPr>
      <dsp:spPr>
        <a:xfrm>
          <a:off x="0" y="2908695"/>
          <a:ext cx="5186516" cy="954698"/>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Want to determine:</a:t>
          </a:r>
        </a:p>
      </dsp:txBody>
      <dsp:txXfrm>
        <a:off x="0" y="2908695"/>
        <a:ext cx="5186516" cy="515537"/>
      </dsp:txXfrm>
    </dsp:sp>
    <dsp:sp modelId="{A8FDFAE4-752A-4788-9DD6-5627D85D93DD}">
      <dsp:nvSpPr>
        <dsp:cNvPr id="0" name=""/>
        <dsp:cNvSpPr/>
      </dsp:nvSpPr>
      <dsp:spPr>
        <a:xfrm>
          <a:off x="0" y="3405138"/>
          <a:ext cx="1296629" cy="439161"/>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Ideal orientation for scanner</a:t>
          </a:r>
        </a:p>
      </dsp:txBody>
      <dsp:txXfrm>
        <a:off x="0" y="3405138"/>
        <a:ext cx="1296629" cy="439161"/>
      </dsp:txXfrm>
    </dsp:sp>
    <dsp:sp modelId="{EDE178D8-8ACB-4280-996F-B0B5AE98BAF0}">
      <dsp:nvSpPr>
        <dsp:cNvPr id="0" name=""/>
        <dsp:cNvSpPr/>
      </dsp:nvSpPr>
      <dsp:spPr>
        <a:xfrm>
          <a:off x="1296629" y="3405138"/>
          <a:ext cx="1296629" cy="439161"/>
        </a:xfrm>
        <a:prstGeom prst="rect">
          <a:avLst/>
        </a:prstGeom>
        <a:solidFill>
          <a:schemeClr val="accent2">
            <a:tint val="40000"/>
            <a:alpha val="90000"/>
            <a:hueOff val="-239366"/>
            <a:satOff val="-2914"/>
            <a:lumOff val="-628"/>
            <a:alphaOff val="0"/>
          </a:schemeClr>
        </a:solidFill>
        <a:ln w="9525" cap="rnd" cmpd="sng" algn="ctr">
          <a:solidFill>
            <a:schemeClr val="accent2">
              <a:tint val="40000"/>
              <a:alpha val="90000"/>
              <a:hueOff val="-239366"/>
              <a:satOff val="-2914"/>
              <a:lumOff val="-62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Scanner error </a:t>
          </a:r>
        </a:p>
      </dsp:txBody>
      <dsp:txXfrm>
        <a:off x="1296629" y="3405138"/>
        <a:ext cx="1296629" cy="439161"/>
      </dsp:txXfrm>
    </dsp:sp>
    <dsp:sp modelId="{F4627C7A-F2FA-4D0A-856C-6BDBBF94F032}">
      <dsp:nvSpPr>
        <dsp:cNvPr id="0" name=""/>
        <dsp:cNvSpPr/>
      </dsp:nvSpPr>
      <dsp:spPr>
        <a:xfrm>
          <a:off x="2593258" y="3405138"/>
          <a:ext cx="1296629" cy="439161"/>
        </a:xfrm>
        <a:prstGeom prst="rect">
          <a:avLst/>
        </a:prstGeom>
        <a:solidFill>
          <a:schemeClr val="accent2">
            <a:tint val="40000"/>
            <a:alpha val="90000"/>
            <a:hueOff val="-478733"/>
            <a:satOff val="-5827"/>
            <a:lumOff val="-1256"/>
            <a:alphaOff val="0"/>
          </a:schemeClr>
        </a:solidFill>
        <a:ln w="9525" cap="rnd" cmpd="sng" algn="ctr">
          <a:solidFill>
            <a:schemeClr val="accent2">
              <a:tint val="40000"/>
              <a:alpha val="90000"/>
              <a:hueOff val="-478733"/>
              <a:satOff val="-5827"/>
              <a:lumOff val="-12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Impact of scanning through glovebox window</a:t>
          </a:r>
        </a:p>
      </dsp:txBody>
      <dsp:txXfrm>
        <a:off x="2593258" y="3405138"/>
        <a:ext cx="1296629" cy="439161"/>
      </dsp:txXfrm>
    </dsp:sp>
    <dsp:sp modelId="{2AAC0C7D-906D-447B-9C96-3B236A0FC40A}">
      <dsp:nvSpPr>
        <dsp:cNvPr id="0" name=""/>
        <dsp:cNvSpPr/>
      </dsp:nvSpPr>
      <dsp:spPr>
        <a:xfrm>
          <a:off x="3889887" y="3405138"/>
          <a:ext cx="1296629" cy="439161"/>
        </a:xfrm>
        <a:prstGeom prst="rect">
          <a:avLst/>
        </a:prstGeom>
        <a:solidFill>
          <a:schemeClr val="accent2">
            <a:tint val="40000"/>
            <a:alpha val="90000"/>
            <a:hueOff val="-718099"/>
            <a:satOff val="-8741"/>
            <a:lumOff val="-1883"/>
            <a:alphaOff val="0"/>
          </a:schemeClr>
        </a:solidFill>
        <a:ln w="9525" cap="rnd" cmpd="sng" algn="ctr">
          <a:solidFill>
            <a:schemeClr val="accent2">
              <a:tint val="40000"/>
              <a:alpha val="90000"/>
              <a:hueOff val="-718099"/>
              <a:satOff val="-8741"/>
              <a:lumOff val="-188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Best sample candidates for scanning</a:t>
          </a:r>
        </a:p>
      </dsp:txBody>
      <dsp:txXfrm>
        <a:off x="3889887" y="3405138"/>
        <a:ext cx="1296629" cy="439161"/>
      </dsp:txXfrm>
    </dsp:sp>
    <dsp:sp modelId="{E7752E7A-888F-45F6-97BA-A1862384F658}">
      <dsp:nvSpPr>
        <dsp:cNvPr id="0" name=""/>
        <dsp:cNvSpPr/>
      </dsp:nvSpPr>
      <dsp:spPr>
        <a:xfrm rot="10800000">
          <a:off x="0" y="1454689"/>
          <a:ext cx="5186516" cy="1468326"/>
        </a:xfrm>
        <a:prstGeom prst="upArrowCallout">
          <a:avLst/>
        </a:prstGeom>
        <a:gradFill rotWithShape="0">
          <a:gsLst>
            <a:gs pos="0">
              <a:schemeClr val="accent2">
                <a:hueOff val="-355029"/>
                <a:satOff val="-2934"/>
                <a:lumOff val="-6274"/>
                <a:alphaOff val="0"/>
                <a:tint val="96000"/>
                <a:lumMod val="104000"/>
              </a:schemeClr>
            </a:gs>
            <a:gs pos="100000">
              <a:schemeClr val="accent2">
                <a:hueOff val="-355029"/>
                <a:satOff val="-2934"/>
                <a:lumOff val="-6274"/>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Scanner’s uncertainty and error must be determined</a:t>
          </a:r>
        </a:p>
      </dsp:txBody>
      <dsp:txXfrm rot="10800000">
        <a:off x="0" y="1454689"/>
        <a:ext cx="5186516" cy="954074"/>
      </dsp:txXfrm>
    </dsp:sp>
    <dsp:sp modelId="{DEFFFFDD-D0D5-4449-94D3-6EA16ACBBAE1}">
      <dsp:nvSpPr>
        <dsp:cNvPr id="0" name=""/>
        <dsp:cNvSpPr/>
      </dsp:nvSpPr>
      <dsp:spPr>
        <a:xfrm rot="10800000">
          <a:off x="0" y="683"/>
          <a:ext cx="5186516" cy="1468326"/>
        </a:xfrm>
        <a:prstGeom prst="upArrowCallout">
          <a:avLst/>
        </a:prstGeom>
        <a:gradFill rotWithShape="0">
          <a:gsLst>
            <a:gs pos="0">
              <a:schemeClr val="accent2">
                <a:hueOff val="-710059"/>
                <a:satOff val="-5868"/>
                <a:lumOff val="-12549"/>
                <a:alphaOff val="0"/>
                <a:tint val="96000"/>
                <a:lumMod val="104000"/>
              </a:schemeClr>
            </a:gs>
            <a:gs pos="100000">
              <a:schemeClr val="accent2">
                <a:hueOff val="-710059"/>
                <a:satOff val="-5868"/>
                <a:lumOff val="-12549"/>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To understand solar system formation and develop mitigation measures against asteroid impacts</a:t>
          </a:r>
        </a:p>
      </dsp:txBody>
      <dsp:txXfrm rot="-10800000">
        <a:off x="0" y="683"/>
        <a:ext cx="5186516" cy="515382"/>
      </dsp:txXfrm>
    </dsp:sp>
    <dsp:sp modelId="{4AF478B8-CBAA-4E5A-9720-41E7195221CA}">
      <dsp:nvSpPr>
        <dsp:cNvPr id="0" name=""/>
        <dsp:cNvSpPr/>
      </dsp:nvSpPr>
      <dsp:spPr>
        <a:xfrm>
          <a:off x="0" y="516065"/>
          <a:ext cx="5186516" cy="439029"/>
        </a:xfrm>
        <a:prstGeom prst="rect">
          <a:avLst/>
        </a:prstGeom>
        <a:solidFill>
          <a:schemeClr val="accent2">
            <a:tint val="40000"/>
            <a:alpha val="90000"/>
            <a:hueOff val="-957465"/>
            <a:satOff val="-11655"/>
            <a:lumOff val="-2511"/>
            <a:alphaOff val="0"/>
          </a:schemeClr>
        </a:solidFill>
        <a:ln w="9525" cap="rnd" cmpd="sng" algn="ctr">
          <a:solidFill>
            <a:schemeClr val="accent2">
              <a:tint val="40000"/>
              <a:alpha val="90000"/>
              <a:hueOff val="-957465"/>
              <a:satOff val="-11655"/>
              <a:lumOff val="-251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Arial" panose="020B0604020202020204" pitchFamily="34" charset="0"/>
            </a:rPr>
            <a:t>Scanner will examine Bennu </a:t>
          </a:r>
          <a:r>
            <a:rPr lang="en-US" sz="1100" kern="1200" baseline="0" dirty="0">
              <a:latin typeface="Arial" panose="020B0604020202020204" pitchFamily="34" charset="0"/>
            </a:rPr>
            <a:t>sample</a:t>
          </a:r>
          <a:r>
            <a:rPr lang="en-US" sz="1100" kern="1200" dirty="0">
              <a:latin typeface="Arial" panose="020B0604020202020204" pitchFamily="34" charset="0"/>
            </a:rPr>
            <a:t> volume, density, roughness, and select candidates for further research</a:t>
          </a:r>
        </a:p>
      </dsp:txBody>
      <dsp:txXfrm>
        <a:off x="0" y="516065"/>
        <a:ext cx="5186516" cy="439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F079E-DF68-4F39-B943-E35C89DB6246}">
      <dsp:nvSpPr>
        <dsp:cNvPr id="0" name=""/>
        <dsp:cNvSpPr/>
      </dsp:nvSpPr>
      <dsp:spPr>
        <a:xfrm>
          <a:off x="0" y="356"/>
          <a:ext cx="7765256" cy="8351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F8DA0B-56C7-448C-BDEB-6127E8A93C83}">
      <dsp:nvSpPr>
        <dsp:cNvPr id="0" name=""/>
        <dsp:cNvSpPr/>
      </dsp:nvSpPr>
      <dsp:spPr>
        <a:xfrm>
          <a:off x="252636" y="188268"/>
          <a:ext cx="459338" cy="45933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DDAD93A-A0DC-4BD3-AAB0-83D708956BF4}">
      <dsp:nvSpPr>
        <dsp:cNvPr id="0" name=""/>
        <dsp:cNvSpPr/>
      </dsp:nvSpPr>
      <dsp:spPr>
        <a:xfrm>
          <a:off x="964610" y="356"/>
          <a:ext cx="6800645" cy="835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388" tIns="88388" rIns="88388" bIns="88388"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Arial" panose="020B0604020202020204" pitchFamily="34" charset="0"/>
              <a:cs typeface="Arial" panose="020B0604020202020204" pitchFamily="34" charset="0"/>
            </a:rPr>
            <a:t>Large samples (mass&gt;0.5g) have an average percent error of 0.202% +/- 0.217 from theoretical value</a:t>
          </a:r>
        </a:p>
      </dsp:txBody>
      <dsp:txXfrm>
        <a:off x="964610" y="356"/>
        <a:ext cx="6800645" cy="835160"/>
      </dsp:txXfrm>
    </dsp:sp>
    <dsp:sp modelId="{1EC294EF-ADA8-4CB6-A092-D8F00F45D977}">
      <dsp:nvSpPr>
        <dsp:cNvPr id="0" name=""/>
        <dsp:cNvSpPr/>
      </dsp:nvSpPr>
      <dsp:spPr>
        <a:xfrm>
          <a:off x="0" y="1044308"/>
          <a:ext cx="7765256" cy="8351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16B94D-ADE5-49A1-A94B-805338C68648}">
      <dsp:nvSpPr>
        <dsp:cNvPr id="0" name=""/>
        <dsp:cNvSpPr/>
      </dsp:nvSpPr>
      <dsp:spPr>
        <a:xfrm>
          <a:off x="252636" y="1232219"/>
          <a:ext cx="459338" cy="4593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D9A7E7C-351B-4FAA-B1FC-10F716255A65}">
      <dsp:nvSpPr>
        <dsp:cNvPr id="0" name=""/>
        <dsp:cNvSpPr/>
      </dsp:nvSpPr>
      <dsp:spPr>
        <a:xfrm>
          <a:off x="964610" y="1044308"/>
          <a:ext cx="6800645" cy="835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388" tIns="88388" rIns="88388" bIns="88388"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Arial" panose="020B0604020202020204" pitchFamily="34" charset="0"/>
              <a:cs typeface="Arial" panose="020B0604020202020204" pitchFamily="34" charset="0"/>
            </a:rPr>
            <a:t>Different trials on the same sample had an average of 0.007499% difference in volume</a:t>
          </a:r>
        </a:p>
      </dsp:txBody>
      <dsp:txXfrm>
        <a:off x="964610" y="1044308"/>
        <a:ext cx="6800645" cy="835160"/>
      </dsp:txXfrm>
    </dsp:sp>
    <dsp:sp modelId="{84EF4162-24EB-415E-A64E-6C439435FB30}">
      <dsp:nvSpPr>
        <dsp:cNvPr id="0" name=""/>
        <dsp:cNvSpPr/>
      </dsp:nvSpPr>
      <dsp:spPr>
        <a:xfrm>
          <a:off x="0" y="2088259"/>
          <a:ext cx="7765256" cy="8351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4BEF48-1DE1-4720-A5C2-6AEF30664762}">
      <dsp:nvSpPr>
        <dsp:cNvPr id="0" name=""/>
        <dsp:cNvSpPr/>
      </dsp:nvSpPr>
      <dsp:spPr>
        <a:xfrm>
          <a:off x="252636" y="2276170"/>
          <a:ext cx="459338" cy="45933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F1F2AA0-808A-4BAA-80F9-7C9A4D6E994B}">
      <dsp:nvSpPr>
        <dsp:cNvPr id="0" name=""/>
        <dsp:cNvSpPr/>
      </dsp:nvSpPr>
      <dsp:spPr>
        <a:xfrm>
          <a:off x="964610" y="2088259"/>
          <a:ext cx="6800645" cy="835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388" tIns="88388" rIns="88388" bIns="88388"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Arial" panose="020B0604020202020204" pitchFamily="34" charset="0"/>
              <a:cs typeface="Arial" panose="020B0604020202020204" pitchFamily="34" charset="0"/>
            </a:rPr>
            <a:t>Smaller samples (mass &lt;0.5g) have an average percent error of 0.980 +/-0.905% error</a:t>
          </a:r>
        </a:p>
      </dsp:txBody>
      <dsp:txXfrm>
        <a:off x="964610" y="2088259"/>
        <a:ext cx="6800645" cy="8351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2a75473718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2a75473718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94961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2a75473718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2a75473718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2a7547371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2a7547371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&gt;1 billion dollars! </a:t>
            </a:r>
          </a:p>
          <a:p>
            <a:pPr marL="0" lvl="0" indent="0" algn="l" rtl="0">
              <a:spcBef>
                <a:spcPts val="0"/>
              </a:spcBef>
              <a:spcAft>
                <a:spcPts val="0"/>
              </a:spcAft>
              <a:buNone/>
            </a:pPr>
            <a:r>
              <a:rPr lang="en-US" dirty="0"/>
              <a:t>Want to make sure gaining valuable data from this groundbreaking mission</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2a7547371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2a7547371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Want to know values to examine Bennu’s origin, creation of our solar system, better understand asteroid deflection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High porosity/smoothness of samples- determine different types of rocks from Bennu’s surface, tells us about its history, what it’s made of, and help us understand the formation of the solar system and by understanding it’s composition we can explore measures to mitigate impact of asteroids on Earth, both of Bennu and for other asteroids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2a7547371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2a7547371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1100 Al, basically just means it’s very pure- </a:t>
            </a:r>
            <a:r>
              <a:rPr lang="en-US" b="0" i="0" dirty="0">
                <a:solidFill>
                  <a:srgbClr val="202124"/>
                </a:solidFill>
                <a:effectLst/>
                <a:latin typeface="Google Sans"/>
              </a:rPr>
              <a:t>minimum of 99.0% aluminum</a:t>
            </a:r>
          </a:p>
          <a:p>
            <a:pPr marL="0" lvl="0" indent="0" algn="l" rtl="0">
              <a:spcBef>
                <a:spcPts val="0"/>
              </a:spcBef>
              <a:spcAft>
                <a:spcPts val="0"/>
              </a:spcAft>
              <a:buNone/>
            </a:pPr>
            <a:r>
              <a:rPr lang="en-US" b="0" i="0" dirty="0">
                <a:solidFill>
                  <a:srgbClr val="202124"/>
                </a:solidFill>
                <a:effectLst/>
                <a:latin typeface="Google Sans"/>
              </a:rPr>
              <a:t>Because it’s very pure, we know the density of all these samples so just by weighing these samples, we know what volume the scanner should find</a:t>
            </a:r>
          </a:p>
          <a:p>
            <a:pPr marL="0" lvl="0" indent="0" algn="l" rtl="0">
              <a:spcBef>
                <a:spcPts val="0"/>
              </a:spcBef>
              <a:spcAft>
                <a:spcPts val="0"/>
              </a:spcAft>
              <a:buNone/>
            </a:pPr>
            <a:endParaRPr lang="en-US" b="0" i="0" dirty="0">
              <a:solidFill>
                <a:srgbClr val="202124"/>
              </a:solidFill>
              <a:effectLst/>
              <a:latin typeface="Google Sans"/>
            </a:endParaRPr>
          </a:p>
          <a:p>
            <a:r>
              <a:rPr lang="en-US" b="0" i="0" dirty="0">
                <a:solidFill>
                  <a:srgbClr val="202124"/>
                </a:solidFill>
                <a:effectLst/>
                <a:latin typeface="Google Sans"/>
              </a:rPr>
              <a:t>The Python program we used calculates the area of all the mesh triangles of the volume surface and uses a reference point outside the object to assign all the triangles a sign. By summing all the meshes together, the overall volume is found. Program is accurate to 12 decimal points, or </a:t>
            </a:r>
            <a:r>
              <a:rPr lang="en-US" dirty="0">
                <a:solidFill>
                  <a:srgbClr val="333333"/>
                </a:solidFill>
                <a:effectLst/>
              </a:rPr>
              <a:t>one trillionth of a mm^3</a:t>
            </a:r>
          </a:p>
          <a:p>
            <a:pPr marL="158750" indent="0">
              <a:buNone/>
            </a:pPr>
            <a:br>
              <a:rPr lang="en-US" dirty="0"/>
            </a:br>
            <a:endParaRPr dirty="0"/>
          </a:p>
        </p:txBody>
      </p:sp>
    </p:spTree>
    <p:extLst>
      <p:ext uri="{BB962C8B-B14F-4D97-AF65-F5344CB8AC3E}">
        <p14:creationId xmlns:p14="http://schemas.microsoft.com/office/powerpoint/2010/main" val="875027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2a7547371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2a7547371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2a75473718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2a75473718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Incredibly reliable. Error does increase in small samples, but still error remains less than 2%, which is much better than expected</a:t>
            </a:r>
          </a:p>
          <a:p>
            <a:pPr marL="0" lvl="0" indent="0" algn="l" rtl="0">
              <a:spcBef>
                <a:spcPts val="0"/>
              </a:spcBef>
              <a:spcAft>
                <a:spcPts val="0"/>
              </a:spcAft>
              <a:buNone/>
            </a:pPr>
            <a:r>
              <a:rPr lang="en-US" dirty="0"/>
              <a:t>Means main sources of error are human error- not aligning scans correctly, or not cleaning up extra artifacts in the scans- not taking enough scans to fill in holes</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2a75473718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2a75473718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While window did show very slight loss in the volume of a sample that could be scanned at once, it was not an issue in scanning accuracy, simply required more scans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2a75473718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2a75473718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2a75473718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2a75473718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327155"/>
            <a:ext cx="7080026" cy="1371601"/>
          </a:xfrm>
        </p:spPr>
        <p:txBody>
          <a:bodyPr anchor="b">
            <a:normAutofit/>
          </a:bodyPr>
          <a:lstStyle>
            <a:lvl1pPr algn="ctr">
              <a:defRPr sz="4050"/>
            </a:lvl1pPr>
          </a:lstStyle>
          <a:p>
            <a:r>
              <a:rPr lang="en-US"/>
              <a:t>Click to edit Master title style</a:t>
            </a:r>
            <a:endParaRPr lang="en-US" dirty="0"/>
          </a:p>
        </p:txBody>
      </p:sp>
      <p:sp>
        <p:nvSpPr>
          <p:cNvPr id="3" name="Subtitle 2"/>
          <p:cNvSpPr>
            <a:spLocks noGrp="1"/>
          </p:cNvSpPr>
          <p:nvPr>
            <p:ph type="subTitle" idx="1"/>
          </p:nvPr>
        </p:nvSpPr>
        <p:spPr>
          <a:xfrm>
            <a:off x="1028020" y="2698755"/>
            <a:ext cx="7080026" cy="787400"/>
          </a:xfrm>
        </p:spPr>
        <p:txBody>
          <a:bodyPr anchor="t"/>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6824903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13" y="410855"/>
            <a:ext cx="7606349" cy="2862605"/>
          </a:xfrm>
          <a:prstGeom prst="rect">
            <a:avLst/>
          </a:prstGeom>
        </p:spPr>
      </p:pic>
      <p:sp>
        <p:nvSpPr>
          <p:cNvPr id="2" name="Title 1"/>
          <p:cNvSpPr>
            <a:spLocks noGrp="1"/>
          </p:cNvSpPr>
          <p:nvPr>
            <p:ph type="title"/>
          </p:nvPr>
        </p:nvSpPr>
        <p:spPr>
          <a:xfrm>
            <a:off x="685354" y="3423941"/>
            <a:ext cx="7766495" cy="407604"/>
          </a:xfrm>
        </p:spPr>
        <p:txBody>
          <a:bodyPr anchor="b">
            <a:normAutofit/>
          </a:bodyPr>
          <a:lstStyle>
            <a:lvl1pPr algn="ctr">
              <a:defRPr sz="2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77012" y="521257"/>
            <a:ext cx="7384010" cy="2644253"/>
          </a:xfrm>
          <a:effectLst>
            <a:outerShdw blurRad="38100" dist="25400" dir="4440000">
              <a:srgbClr val="000000">
                <a:alpha val="36000"/>
              </a:srgbClr>
            </a:outerShdw>
          </a:effectLst>
        </p:spPr>
        <p:txBody>
          <a:bodyPr anchor="t">
            <a:normAutofit/>
          </a:bodyPr>
          <a:lstStyle>
            <a:lvl1pPr marL="0" indent="0" algn="ctr">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3831546"/>
            <a:ext cx="7765322" cy="51185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4861290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456328"/>
            <a:ext cx="7765322"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6" y="3221385"/>
            <a:ext cx="7765322" cy="112637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4592704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399562"/>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46" y="3228265"/>
            <a:ext cx="7765322" cy="1117122"/>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1" name="TextBox 10"/>
          <p:cNvSpPr txBox="1"/>
          <p:nvPr/>
        </p:nvSpPr>
        <p:spPr>
          <a:xfrm>
            <a:off x="742950" y="66359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3" name="TextBox 12"/>
          <p:cNvSpPr txBox="1"/>
          <p:nvPr/>
        </p:nvSpPr>
        <p:spPr>
          <a:xfrm>
            <a:off x="7878537" y="219619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245232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1595207"/>
            <a:ext cx="7765322" cy="1883876"/>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9" y="3487917"/>
            <a:ext cx="776414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0758759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457200"/>
            <a:ext cx="7765322" cy="7278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414462"/>
            <a:ext cx="2475738" cy="432197"/>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46" y="1928812"/>
            <a:ext cx="2475738" cy="24145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5033" y="1414462"/>
            <a:ext cx="2475738" cy="432197"/>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76" y="1928812"/>
            <a:ext cx="2475738" cy="24145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4929" y="1414462"/>
            <a:ext cx="2475738" cy="432197"/>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4929" y="1928812"/>
            <a:ext cx="2475738" cy="24145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8196549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72" y="1363661"/>
            <a:ext cx="2504979" cy="1385888"/>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850" y="1363661"/>
            <a:ext cx="2504979" cy="1385888"/>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038" y="1363661"/>
            <a:ext cx="2504979" cy="1385888"/>
          </a:xfrm>
          <a:prstGeom prst="rect">
            <a:avLst/>
          </a:prstGeom>
        </p:spPr>
      </p:pic>
      <p:sp>
        <p:nvSpPr>
          <p:cNvPr id="30" name="Title 1"/>
          <p:cNvSpPr>
            <a:spLocks noGrp="1"/>
          </p:cNvSpPr>
          <p:nvPr>
            <p:ph type="title"/>
          </p:nvPr>
        </p:nvSpPr>
        <p:spPr>
          <a:xfrm>
            <a:off x="685346" y="457200"/>
            <a:ext cx="7765322" cy="7278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2928079"/>
            <a:ext cx="2475738" cy="432197"/>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763577" y="1454188"/>
            <a:ext cx="2319276" cy="1202216"/>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46" y="3360276"/>
            <a:ext cx="2475738" cy="98312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91" y="2928079"/>
            <a:ext cx="2475738" cy="432197"/>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09307" y="1454321"/>
            <a:ext cx="2319276" cy="1206123"/>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76" y="3360276"/>
            <a:ext cx="2475738" cy="98312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5023" y="2928079"/>
            <a:ext cx="2475738" cy="432197"/>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6056774" y="1450824"/>
            <a:ext cx="2319276" cy="1205471"/>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4929" y="3360274"/>
            <a:ext cx="2475738" cy="98312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0026158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761377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457200"/>
            <a:ext cx="1713365" cy="38862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457200"/>
            <a:ext cx="5937654" cy="38862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4/15/2023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9514108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9392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1895999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320801"/>
            <a:ext cx="7192913" cy="1371610"/>
          </a:xfrm>
        </p:spPr>
        <p:txBody>
          <a:bodyPr anchor="b"/>
          <a:lstStyle>
            <a:lvl1pPr algn="ct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2692409"/>
            <a:ext cx="7192913" cy="1130291"/>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7917047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299337"/>
            <a:ext cx="3795373" cy="304406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299337"/>
            <a:ext cx="3798499" cy="304406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0230343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6" y="1300880"/>
            <a:ext cx="3816804" cy="3111577"/>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3864" y="1300880"/>
            <a:ext cx="3816804" cy="3111577"/>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376441"/>
            <a:ext cx="3657258" cy="408663"/>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54404" y="1785103"/>
            <a:ext cx="3657258" cy="2558297"/>
          </a:xfrm>
        </p:spPr>
        <p:txBody>
          <a:bodyPr anchor="t">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376441"/>
            <a:ext cx="3671498" cy="408662"/>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21225" y="1785103"/>
            <a:ext cx="3671498" cy="2558297"/>
          </a:xfrm>
        </p:spPr>
        <p:txBody>
          <a:bodyPr anchor="t">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1894056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8077813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57774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457200"/>
            <a:ext cx="2780167" cy="1366439"/>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641725" y="457200"/>
            <a:ext cx="4808943" cy="38862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1823639"/>
            <a:ext cx="2780167" cy="2519761"/>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5504300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249" y="457200"/>
            <a:ext cx="2688125" cy="3903624"/>
          </a:xfrm>
          <a:prstGeom prst="rect">
            <a:avLst/>
          </a:prstGeom>
        </p:spPr>
      </p:pic>
      <p:sp>
        <p:nvSpPr>
          <p:cNvPr id="2" name="Title 1"/>
          <p:cNvSpPr>
            <a:spLocks noGrp="1"/>
          </p:cNvSpPr>
          <p:nvPr>
            <p:ph type="title"/>
          </p:nvPr>
        </p:nvSpPr>
        <p:spPr>
          <a:xfrm>
            <a:off x="685347" y="457442"/>
            <a:ext cx="4451212" cy="1372004"/>
          </a:xfrm>
        </p:spPr>
        <p:txBody>
          <a:bodyPr anchor="b">
            <a:no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81914" y="572776"/>
            <a:ext cx="2456813" cy="3684617"/>
          </a:xfr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685347" y="1829445"/>
            <a:ext cx="4451212" cy="2532101"/>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4595469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457200"/>
            <a:ext cx="7765322" cy="727838"/>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299337"/>
            <a:ext cx="7765322" cy="3044063"/>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4412457"/>
            <a:ext cx="2057400" cy="273844"/>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48A87A34-81AB-432B-8DAE-1953F412C126}" type="datetimeFigureOut">
              <a:rPr lang="en-US" smtClean="0"/>
              <a:pPr/>
              <a:t>4/15/2023</a:t>
            </a:fld>
            <a:endParaRPr lang="en-US" dirty="0"/>
          </a:p>
        </p:txBody>
      </p:sp>
      <p:sp>
        <p:nvSpPr>
          <p:cNvPr id="5" name="Footer Placeholder 4"/>
          <p:cNvSpPr>
            <a:spLocks noGrp="1"/>
          </p:cNvSpPr>
          <p:nvPr>
            <p:ph type="ftr" sz="quarter" idx="3"/>
          </p:nvPr>
        </p:nvSpPr>
        <p:spPr>
          <a:xfrm>
            <a:off x="685347" y="4412457"/>
            <a:ext cx="5004649" cy="273844"/>
          </a:xfrm>
          <a:prstGeom prst="rect">
            <a:avLst/>
          </a:prstGeom>
        </p:spPr>
        <p:txBody>
          <a:bodyPr vert="horz" lIns="91440" tIns="45720" rIns="91440" bIns="45720" rtlCol="0" anchor="ctr"/>
          <a:lstStyle>
            <a:lvl1pPr algn="l">
              <a:defRPr sz="75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7885509" y="4412457"/>
            <a:ext cx="565159" cy="273844"/>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41139674"/>
      </p:ext>
    </p:extLst>
  </p:cSld>
  <p:clrMap bg1="dk1" tx1="lt1" bg2="dk2" tx2="lt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 id="2147484076" r:id="rId18"/>
  </p:sldLayoutIdLst>
  <p:hf sldNum="0" hdr="0" ftr="0" dt="0"/>
  <p:txStyles>
    <p:titleStyle>
      <a:lvl1pPr algn="ctr" defTabSz="342900" rtl="0" eaLnBrk="1" latinLnBrk="0" hangingPunct="1">
        <a:spcBef>
          <a:spcPct val="0"/>
        </a:spcBef>
        <a:buNone/>
        <a:defRPr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jpeg"/><Relationship Id="rId7" Type="http://schemas.openxmlformats.org/officeDocument/2006/relationships/diagramData" Target="../diagrams/data1.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7.png"/><Relationship Id="rId11" Type="http://schemas.microsoft.com/office/2007/relationships/diagramDrawing" Target="../diagrams/drawing1.xml"/><Relationship Id="rId5" Type="http://schemas.openxmlformats.org/officeDocument/2006/relationships/image" Target="../media/image8.png"/><Relationship Id="rId10" Type="http://schemas.openxmlformats.org/officeDocument/2006/relationships/diagramColors" Target="../diagrams/colors1.xml"/><Relationship Id="rId4" Type="http://schemas.openxmlformats.org/officeDocument/2006/relationships/image" Target="../media/image3.png"/><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1.jpeg"/><Relationship Id="rId7" Type="http://schemas.openxmlformats.org/officeDocument/2006/relationships/diagramData" Target="../diagrams/data2.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7.png"/><Relationship Id="rId11" Type="http://schemas.microsoft.com/office/2007/relationships/diagramDrawing" Target="../diagrams/drawing2.xml"/><Relationship Id="rId5" Type="http://schemas.openxmlformats.org/officeDocument/2006/relationships/image" Target="../media/image8.png"/><Relationship Id="rId10" Type="http://schemas.openxmlformats.org/officeDocument/2006/relationships/diagramColors" Target="../diagrams/colors2.xml"/><Relationship Id="rId4" Type="http://schemas.openxmlformats.org/officeDocument/2006/relationships/image" Target="../media/image4.png"/><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30.jpg"/><Relationship Id="rId5" Type="http://schemas.openxmlformats.org/officeDocument/2006/relationships/image" Target="../media/image29.jpg"/><Relationship Id="rId10" Type="http://schemas.openxmlformats.org/officeDocument/2006/relationships/image" Target="../media/image34.svg"/><Relationship Id="rId4" Type="http://schemas.openxmlformats.org/officeDocument/2006/relationships/image" Target="../media/image7.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1"/>
            <a:ext cx="9144003" cy="5143501"/>
          </a:xfrm>
          <a:prstGeom prst="rect">
            <a:avLst/>
          </a:prstGeom>
          <a:noFill/>
          <a:ln>
            <a:noFill/>
          </a:ln>
        </p:spPr>
      </p:pic>
      <p:sp>
        <p:nvSpPr>
          <p:cNvPr id="55" name="Google Shape;55;p13"/>
          <p:cNvSpPr txBox="1"/>
          <p:nvPr/>
        </p:nvSpPr>
        <p:spPr>
          <a:xfrm>
            <a:off x="-34290" y="449015"/>
            <a:ext cx="9144000" cy="163118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dirty="0">
                <a:solidFill>
                  <a:schemeClr val="lt1"/>
                </a:solidFill>
                <a:latin typeface="Arial" panose="020B0604020202020204" pitchFamily="34" charset="0"/>
                <a:cs typeface="Arial" panose="020B0604020202020204" pitchFamily="34" charset="0"/>
              </a:rPr>
              <a:t>Structured Light Scanner use in OSIRIS-REx Sample Analysis</a:t>
            </a:r>
            <a:endParaRPr sz="2400" dirty="0">
              <a:solidFill>
                <a:schemeClr val="lt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SzPts val="1100"/>
              <a:buFont typeface="Arial"/>
              <a:buNone/>
            </a:pPr>
            <a:endParaRPr lang="en" sz="1600" dirty="0">
              <a:solidFill>
                <a:srgbClr val="F3F3F3"/>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SzPts val="1100"/>
              <a:buFont typeface="Arial"/>
              <a:buNone/>
            </a:pPr>
            <a:r>
              <a:rPr lang="en" sz="1600" dirty="0">
                <a:solidFill>
                  <a:srgbClr val="F3F3F3"/>
                </a:solidFill>
                <a:latin typeface="Arial" panose="020B0604020202020204" pitchFamily="34" charset="0"/>
                <a:cs typeface="Arial" panose="020B0604020202020204" pitchFamily="34" charset="0"/>
              </a:rPr>
              <a:t>By: Laurinne Blanche </a:t>
            </a:r>
            <a:r>
              <a:rPr lang="en" sz="1600" baseline="30000" dirty="0">
                <a:solidFill>
                  <a:srgbClr val="F3F3F3"/>
                </a:solidFill>
                <a:latin typeface="Arial" panose="020B0604020202020204" pitchFamily="34" charset="0"/>
                <a:cs typeface="Arial" panose="020B0604020202020204" pitchFamily="34" charset="0"/>
              </a:rPr>
              <a:t>1, 2</a:t>
            </a:r>
            <a:r>
              <a:rPr lang="en" sz="1600" dirty="0">
                <a:solidFill>
                  <a:srgbClr val="F3F3F3"/>
                </a:solidFill>
                <a:latin typeface="Arial" panose="020B0604020202020204" pitchFamily="34" charset="0"/>
                <a:cs typeface="Arial" panose="020B0604020202020204" pitchFamily="34" charset="0"/>
              </a:rPr>
              <a:t>, Andrew Ryan </a:t>
            </a:r>
            <a:r>
              <a:rPr lang="en" sz="1600" baseline="30000" dirty="0">
                <a:solidFill>
                  <a:srgbClr val="F3F3F3"/>
                </a:solidFill>
                <a:latin typeface="Arial" panose="020B0604020202020204" pitchFamily="34" charset="0"/>
                <a:cs typeface="Arial" panose="020B0604020202020204" pitchFamily="34" charset="0"/>
              </a:rPr>
              <a:t>1</a:t>
            </a:r>
            <a:r>
              <a:rPr lang="en" sz="1600" dirty="0">
                <a:solidFill>
                  <a:srgbClr val="F3F3F3"/>
                </a:solidFill>
                <a:latin typeface="Arial" panose="020B0604020202020204" pitchFamily="34" charset="0"/>
                <a:cs typeface="Arial" panose="020B0604020202020204" pitchFamily="34" charset="0"/>
              </a:rPr>
              <a:t>, </a:t>
            </a:r>
            <a:r>
              <a:rPr lang="en-US" sz="1600" dirty="0">
                <a:solidFill>
                  <a:srgbClr val="F3F3F3"/>
                </a:solidFill>
                <a:latin typeface="Arial" panose="020B0604020202020204" pitchFamily="34" charset="0"/>
                <a:cs typeface="Arial" panose="020B0604020202020204" pitchFamily="34" charset="0"/>
              </a:rPr>
              <a:t>Carina Bennett</a:t>
            </a:r>
            <a:r>
              <a:rPr lang="en" sz="1600" baseline="30000" dirty="0">
                <a:solidFill>
                  <a:srgbClr val="F3F3F3"/>
                </a:solidFill>
                <a:latin typeface="Arial" panose="020B0604020202020204" pitchFamily="34" charset="0"/>
                <a:cs typeface="Arial" panose="020B0604020202020204" pitchFamily="34" charset="0"/>
              </a:rPr>
              <a:t> 1</a:t>
            </a:r>
            <a:endParaRPr lang="en" sz="1600" dirty="0">
              <a:solidFill>
                <a:srgbClr val="F3F3F3"/>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SzPts val="1100"/>
              <a:buFont typeface="Arial"/>
              <a:buNone/>
            </a:pPr>
            <a:endParaRPr dirty="0">
              <a:solidFill>
                <a:srgbClr val="F3F3F3"/>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A38AC1E-F9FC-8EB0-2F99-A215AC073518}"/>
              </a:ext>
            </a:extLst>
          </p:cNvPr>
          <p:cNvSpPr txBox="1"/>
          <p:nvPr/>
        </p:nvSpPr>
        <p:spPr>
          <a:xfrm>
            <a:off x="34290" y="3224206"/>
            <a:ext cx="9075420" cy="307777"/>
          </a:xfrm>
          <a:prstGeom prst="rect">
            <a:avLst/>
          </a:prstGeom>
          <a:noFill/>
        </p:spPr>
        <p:txBody>
          <a:bodyPr wrap="square" rtlCol="0">
            <a:spAutoFit/>
          </a:bodyPr>
          <a:lstStyle/>
          <a:p>
            <a:pPr algn="ctr"/>
            <a:r>
              <a:rPr lang="en-US" sz="1400" b="0" i="0" dirty="0">
                <a:solidFill>
                  <a:schemeClr val="tx1">
                    <a:lumMod val="85000"/>
                  </a:schemeClr>
                </a:solidFill>
                <a:effectLst/>
                <a:latin typeface="Arial" panose="020B0604020202020204" pitchFamily="34" charset="0"/>
              </a:rPr>
              <a:t>Arizona Space Grant Consortium, Statewide Student Research Symposium, April 22, 2023, Tempe, AZ</a:t>
            </a:r>
            <a:endParaRPr lang="en-US" sz="1400" dirty="0">
              <a:solidFill>
                <a:schemeClr val="tx1">
                  <a:lumMod val="85000"/>
                </a:schemeClr>
              </a:solidFill>
            </a:endParaRPr>
          </a:p>
        </p:txBody>
      </p:sp>
      <p:sp>
        <p:nvSpPr>
          <p:cNvPr id="4" name="TextBox 3">
            <a:extLst>
              <a:ext uri="{FF2B5EF4-FFF2-40B4-BE49-F238E27FC236}">
                <a16:creationId xmlns:a16="http://schemas.microsoft.com/office/drawing/2014/main" id="{A1AEADB1-6486-BCF8-A469-C4BD636F74BF}"/>
              </a:ext>
            </a:extLst>
          </p:cNvPr>
          <p:cNvSpPr txBox="1"/>
          <p:nvPr/>
        </p:nvSpPr>
        <p:spPr>
          <a:xfrm>
            <a:off x="0" y="4675989"/>
            <a:ext cx="9075420" cy="687881"/>
          </a:xfrm>
          <a:prstGeom prst="rect">
            <a:avLst/>
          </a:prstGeom>
          <a:noFill/>
        </p:spPr>
        <p:txBody>
          <a:bodyPr wrap="square" rtlCol="0">
            <a:spAutoFit/>
          </a:bodyPr>
          <a:lstStyle/>
          <a:p>
            <a:pPr marL="0" marR="0" algn="ctr">
              <a:lnSpc>
                <a:spcPct val="115000"/>
              </a:lnSpc>
              <a:spcBef>
                <a:spcPts val="0"/>
              </a:spcBef>
              <a:spcAft>
                <a:spcPts val="0"/>
              </a:spcAft>
            </a:pPr>
            <a:r>
              <a:rPr lang="en-US" sz="900" dirty="0">
                <a:solidFill>
                  <a:schemeClr val="tx1">
                    <a:lumMod val="75000"/>
                  </a:schemeClr>
                </a:solidFill>
                <a:effectLst/>
                <a:latin typeface="Arial" panose="020B0604020202020204" pitchFamily="34" charset="0"/>
                <a:ea typeface="Arial" panose="020B0604020202020204" pitchFamily="34" charset="0"/>
                <a:cs typeface="Arial" panose="020B0604020202020204" pitchFamily="34" charset="0"/>
              </a:rPr>
              <a:t>1. Lunar and Planetary Laboratory, The University of Arizona, Tucson, AZ 85721, USA, </a:t>
            </a:r>
          </a:p>
          <a:p>
            <a:pPr marL="0" marR="0" algn="ctr">
              <a:lnSpc>
                <a:spcPct val="115000"/>
              </a:lnSpc>
              <a:spcBef>
                <a:spcPts val="0"/>
              </a:spcBef>
              <a:spcAft>
                <a:spcPts val="0"/>
              </a:spcAft>
            </a:pPr>
            <a:r>
              <a:rPr lang="en-US" sz="900" dirty="0">
                <a:solidFill>
                  <a:schemeClr val="tx1">
                    <a:lumMod val="75000"/>
                  </a:schemeClr>
                </a:solidFill>
                <a:effectLst/>
                <a:latin typeface="Arial" panose="020B0604020202020204" pitchFamily="34" charset="0"/>
                <a:ea typeface="Arial" panose="020B0604020202020204" pitchFamily="34" charset="0"/>
                <a:cs typeface="Arial" panose="020B0604020202020204" pitchFamily="34" charset="0"/>
              </a:rPr>
              <a:t>2. Materials Science and Engineering, The University of Arizona, Tucson, AZ 85721, USA</a:t>
            </a:r>
          </a:p>
          <a:p>
            <a:endParaRPr lang="en-US" dirty="0">
              <a:solidFill>
                <a:schemeClr val="tx1">
                  <a:lumMod val="75000"/>
                </a:schemeClr>
              </a:solidFill>
              <a:latin typeface="Arial" panose="020B0604020202020204" pitchFamily="34" charset="0"/>
              <a:cs typeface="Arial" panose="020B0604020202020204" pitchFamily="34" charset="0"/>
            </a:endParaRPr>
          </a:p>
        </p:txBody>
      </p:sp>
      <p:pic>
        <p:nvPicPr>
          <p:cNvPr id="5" name="Google Shape;141;p22">
            <a:extLst>
              <a:ext uri="{FF2B5EF4-FFF2-40B4-BE49-F238E27FC236}">
                <a16:creationId xmlns:a16="http://schemas.microsoft.com/office/drawing/2014/main" id="{F1217253-1950-97B3-B7ED-02CDE6C50430}"/>
              </a:ext>
            </a:extLst>
          </p:cNvPr>
          <p:cNvPicPr preferRelativeResize="0"/>
          <p:nvPr/>
        </p:nvPicPr>
        <p:blipFill>
          <a:blip r:embed="rId4">
            <a:alphaModFix/>
          </a:blip>
          <a:stretch>
            <a:fillRect/>
          </a:stretch>
        </p:blipFill>
        <p:spPr>
          <a:xfrm>
            <a:off x="1875684" y="3720192"/>
            <a:ext cx="973509" cy="959847"/>
          </a:xfrm>
          <a:prstGeom prst="rect">
            <a:avLst/>
          </a:prstGeom>
          <a:noFill/>
          <a:ln>
            <a:noFill/>
          </a:ln>
        </p:spPr>
      </p:pic>
      <p:pic>
        <p:nvPicPr>
          <p:cNvPr id="6" name="Google Shape;104;p18">
            <a:extLst>
              <a:ext uri="{FF2B5EF4-FFF2-40B4-BE49-F238E27FC236}">
                <a16:creationId xmlns:a16="http://schemas.microsoft.com/office/drawing/2014/main" id="{B05E018A-3286-F40F-F403-7895C1B9C574}"/>
              </a:ext>
            </a:extLst>
          </p:cNvPr>
          <p:cNvPicPr preferRelativeResize="0"/>
          <p:nvPr/>
        </p:nvPicPr>
        <p:blipFill rotWithShape="1">
          <a:blip r:embed="rId5">
            <a:alphaModFix/>
          </a:blip>
          <a:srcRect l="24485" t="7857" r="24032" b="7654"/>
          <a:stretch/>
        </p:blipFill>
        <p:spPr>
          <a:xfrm>
            <a:off x="4572000" y="3687667"/>
            <a:ext cx="1125806" cy="959846"/>
          </a:xfrm>
          <a:prstGeom prst="rect">
            <a:avLst/>
          </a:prstGeom>
          <a:noFill/>
          <a:ln>
            <a:noFill/>
          </a:ln>
        </p:spPr>
      </p:pic>
      <p:pic>
        <p:nvPicPr>
          <p:cNvPr id="7" name="Google Shape;142;p22">
            <a:extLst>
              <a:ext uri="{FF2B5EF4-FFF2-40B4-BE49-F238E27FC236}">
                <a16:creationId xmlns:a16="http://schemas.microsoft.com/office/drawing/2014/main" id="{18673AC0-347F-0708-B344-60347199DE00}"/>
              </a:ext>
            </a:extLst>
          </p:cNvPr>
          <p:cNvPicPr preferRelativeResize="0"/>
          <p:nvPr/>
        </p:nvPicPr>
        <p:blipFill>
          <a:blip r:embed="rId6">
            <a:alphaModFix/>
          </a:blip>
          <a:stretch>
            <a:fillRect/>
          </a:stretch>
        </p:blipFill>
        <p:spPr>
          <a:xfrm>
            <a:off x="6025139" y="3622778"/>
            <a:ext cx="1243177" cy="996259"/>
          </a:xfrm>
          <a:prstGeom prst="rect">
            <a:avLst/>
          </a:prstGeom>
          <a:noFill/>
          <a:ln>
            <a:noFill/>
          </a:ln>
        </p:spPr>
      </p:pic>
      <p:pic>
        <p:nvPicPr>
          <p:cNvPr id="3076" name="Picture 4">
            <a:extLst>
              <a:ext uri="{FF2B5EF4-FFF2-40B4-BE49-F238E27FC236}">
                <a16:creationId xmlns:a16="http://schemas.microsoft.com/office/drawing/2014/main" id="{030515A0-91FD-E55A-61E0-B6815C6F1D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7784" y="3632624"/>
            <a:ext cx="799914" cy="10433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685346" y="457200"/>
            <a:ext cx="7765321" cy="727837"/>
          </a:xfrm>
          <a:prstGeom prst="rect">
            <a:avLst/>
          </a:prstGeom>
        </p:spPr>
        <p:txBody>
          <a:bodyPr spcFirstLastPara="1" vert="horz" lIns="91440" tIns="45720" rIns="91440" bIns="45720" rtlCol="0" anchor="ctr" anchorCtr="0">
            <a:normAutofit/>
          </a:bodyPr>
          <a:lstStyle/>
          <a:p>
            <a:pPr marL="0" lvl="0" indent="0" defTabSz="457200">
              <a:spcBef>
                <a:spcPct val="0"/>
              </a:spcBef>
              <a:spcAft>
                <a:spcPts val="0"/>
              </a:spcAft>
            </a:pPr>
            <a:r>
              <a:rPr lang="en-US" sz="4000" dirty="0">
                <a:latin typeface="Arial" panose="020B0604020202020204" pitchFamily="34" charset="0"/>
                <a:cs typeface="Arial" panose="020B0604020202020204" pitchFamily="34" charset="0"/>
              </a:rPr>
              <a:t>Acknowledgements</a:t>
            </a:r>
          </a:p>
        </p:txBody>
      </p:sp>
      <p:sp>
        <p:nvSpPr>
          <p:cNvPr id="132" name="Google Shape;132;p21"/>
          <p:cNvSpPr txBox="1">
            <a:spLocks noGrp="1"/>
          </p:cNvSpPr>
          <p:nvPr>
            <p:ph type="body" idx="1"/>
          </p:nvPr>
        </p:nvSpPr>
        <p:spPr>
          <a:xfrm>
            <a:off x="685345" y="1299336"/>
            <a:ext cx="4791771" cy="3044064"/>
          </a:xfrm>
          <a:prstGeom prst="rect">
            <a:avLst/>
          </a:prstGeom>
        </p:spPr>
        <p:txBody>
          <a:bodyPr spcFirstLastPara="1" vert="horz" lIns="91440" tIns="45720" rIns="91440" bIns="45720" rtlCol="0" anchor="ctr" anchorCtr="0">
            <a:normAutofit/>
          </a:bodyPr>
          <a:lstStyle/>
          <a:p>
            <a:pPr marL="0" lvl="0" indent="0" defTabSz="457200">
              <a:spcBef>
                <a:spcPct val="20000"/>
              </a:spcBef>
              <a:spcAft>
                <a:spcPts val="600"/>
              </a:spcAft>
              <a:buClr>
                <a:srgbClr val="FF9D21"/>
              </a:buClr>
              <a:buSzPct val="70000"/>
              <a:buFont typeface="Wingdings 2" charset="2"/>
              <a:buNone/>
            </a:pPr>
            <a:r>
              <a:rPr lang="en-US" sz="1600" dirty="0">
                <a:latin typeface="Arial" panose="020B0604020202020204" pitchFamily="34" charset="0"/>
                <a:cs typeface="Arial" panose="020B0604020202020204" pitchFamily="34" charset="0"/>
              </a:rPr>
              <a:t>A hearty thank you to everyone who has helped on this project:</a:t>
            </a:r>
          </a:p>
          <a:p>
            <a:pPr marL="0" lvl="0" indent="0" defTabSz="457200">
              <a:spcBef>
                <a:spcPct val="20000"/>
              </a:spcBef>
              <a:spcAft>
                <a:spcPts val="600"/>
              </a:spcAft>
              <a:buClr>
                <a:srgbClr val="FF9D21"/>
              </a:buClr>
              <a:buSzPct val="70000"/>
              <a:buFont typeface="Wingdings 2" charset="2"/>
              <a:buNone/>
            </a:pPr>
            <a:r>
              <a:rPr lang="en-US" sz="1600" dirty="0">
                <a:latin typeface="Arial" panose="020B0604020202020204" pitchFamily="34" charset="0"/>
                <a:cs typeface="Arial" panose="020B0604020202020204" pitchFamily="34" charset="0"/>
              </a:rPr>
              <a:t>Andrew Ryan, Carina Bennett, Dolores Hill, Michelle Coe</a:t>
            </a:r>
          </a:p>
          <a:p>
            <a:pPr marL="0" lvl="0" indent="0" defTabSz="457200">
              <a:spcBef>
                <a:spcPct val="20000"/>
              </a:spcBef>
              <a:spcAft>
                <a:spcPts val="600"/>
              </a:spcAft>
              <a:buClr>
                <a:srgbClr val="FF9D21"/>
              </a:buClr>
              <a:buSzPct val="70000"/>
              <a:buFont typeface="Wingdings 2" charset="2"/>
              <a:buNone/>
            </a:pPr>
            <a:endParaRPr lang="en-US" sz="1600" dirty="0">
              <a:latin typeface="Arial" panose="020B0604020202020204" pitchFamily="34" charset="0"/>
              <a:cs typeface="Arial" panose="020B0604020202020204" pitchFamily="34" charset="0"/>
            </a:endParaRPr>
          </a:p>
          <a:p>
            <a:pPr marL="0" lvl="0" indent="0" defTabSz="457200">
              <a:spcBef>
                <a:spcPct val="20000"/>
              </a:spcBef>
              <a:spcAft>
                <a:spcPts val="600"/>
              </a:spcAft>
              <a:buClr>
                <a:srgbClr val="FF9D21"/>
              </a:buClr>
              <a:buSzPct val="70000"/>
              <a:buFont typeface="Wingdings 2" charset="2"/>
              <a:buNone/>
            </a:pPr>
            <a:r>
              <a:rPr lang="en-US" sz="1600" dirty="0">
                <a:latin typeface="Arial" panose="020B0604020202020204" pitchFamily="34" charset="0"/>
                <a:cs typeface="Arial" panose="020B0604020202020204" pitchFamily="34" charset="0"/>
              </a:rPr>
              <a:t>Thank you to Space Grant, University of Arizona, and NASA for their generous funding, and ASU for hosting this symposium</a:t>
            </a:r>
          </a:p>
          <a:p>
            <a:pPr marL="0" lvl="0" indent="0" defTabSz="457200">
              <a:spcBef>
                <a:spcPct val="20000"/>
              </a:spcBef>
              <a:spcAft>
                <a:spcPts val="600"/>
              </a:spcAft>
              <a:buClr>
                <a:srgbClr val="FF9D21"/>
              </a:buClr>
              <a:buSzPct val="70000"/>
              <a:buFont typeface="Wingdings 2" charset="2"/>
              <a:buNone/>
            </a:pPr>
            <a:endParaRPr lang="en-US" dirty="0">
              <a:latin typeface="Arial" panose="020B0604020202020204" pitchFamily="34" charset="0"/>
              <a:cs typeface="Arial" panose="020B0604020202020204" pitchFamily="34" charset="0"/>
            </a:endParaRPr>
          </a:p>
          <a:p>
            <a:pPr marL="0" lvl="0" indent="0" defTabSz="457200">
              <a:spcBef>
                <a:spcPct val="20000"/>
              </a:spcBef>
              <a:spcAft>
                <a:spcPts val="600"/>
              </a:spcAft>
              <a:buClr>
                <a:srgbClr val="FF9D21"/>
              </a:buClr>
              <a:buSzPct val="70000"/>
              <a:buFont typeface="Wingdings 2" charset="2"/>
              <a:buNone/>
            </a:pPr>
            <a:endParaRPr lang="en-US" dirty="0">
              <a:latin typeface="Arial" panose="020B0604020202020204" pitchFamily="34" charset="0"/>
              <a:cs typeface="Arial" panose="020B0604020202020204" pitchFamily="34" charset="0"/>
            </a:endParaRPr>
          </a:p>
        </p:txBody>
      </p:sp>
      <p:pic>
        <p:nvPicPr>
          <p:cNvPr id="1034" name="Picture 10" descr="ASU/NASA Space Grant | ASU/NASA Space Grant">
            <a:extLst>
              <a:ext uri="{FF2B5EF4-FFF2-40B4-BE49-F238E27FC236}">
                <a16:creationId xmlns:a16="http://schemas.microsoft.com/office/drawing/2014/main" id="{6FF306E7-632C-C9DB-9736-5ED200D8E06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5415" y="1542466"/>
            <a:ext cx="2372334" cy="2443505"/>
          </a:xfrm>
          <a:prstGeom prst="rect">
            <a:avLst/>
          </a:prstGeom>
          <a:noFill/>
          <a:extLst>
            <a:ext uri="{909E8E84-426E-40DD-AFC4-6F175D3DCCD1}">
              <a14:hiddenFill xmlns:a14="http://schemas.microsoft.com/office/drawing/2010/main">
                <a:solidFill>
                  <a:srgbClr val="FFFFFF"/>
                </a:solidFill>
              </a14:hiddenFill>
            </a:ext>
          </a:extLst>
        </p:spPr>
      </p:pic>
      <p:pic>
        <p:nvPicPr>
          <p:cNvPr id="133" name="Google Shape;133;p21"/>
          <p:cNvPicPr preferRelativeResize="0"/>
          <p:nvPr/>
        </p:nvPicPr>
        <p:blipFill rotWithShape="1">
          <a:blip r:embed="rId5">
            <a:alphaModFix amt="75000"/>
          </a:blip>
          <a:srcRect l="24485" t="7857" r="24032" b="7654"/>
          <a:stretch/>
        </p:blipFill>
        <p:spPr>
          <a:xfrm>
            <a:off x="8111500" y="0"/>
            <a:ext cx="1032499" cy="847224"/>
          </a:xfrm>
          <a:prstGeom prst="rect">
            <a:avLst/>
          </a:prstGeom>
          <a:noFill/>
          <a:ln>
            <a:noFill/>
          </a:ln>
        </p:spPr>
      </p:pic>
      <p:pic>
        <p:nvPicPr>
          <p:cNvPr id="134" name="Google Shape;134;p21"/>
          <p:cNvPicPr preferRelativeResize="0"/>
          <p:nvPr/>
        </p:nvPicPr>
        <p:blipFill>
          <a:blip r:embed="rId6">
            <a:alphaModFix amt="75000"/>
          </a:blip>
          <a:stretch>
            <a:fillRect/>
          </a:stretch>
        </p:blipFill>
        <p:spPr>
          <a:xfrm>
            <a:off x="0" y="4227448"/>
            <a:ext cx="840588" cy="847225"/>
          </a:xfrm>
          <a:prstGeom prst="rect">
            <a:avLst/>
          </a:prstGeom>
          <a:noFill/>
          <a:ln>
            <a:noFill/>
          </a:ln>
        </p:spPr>
      </p:pic>
      <p:sp>
        <p:nvSpPr>
          <p:cNvPr id="4" name="TextBox 3">
            <a:extLst>
              <a:ext uri="{FF2B5EF4-FFF2-40B4-BE49-F238E27FC236}">
                <a16:creationId xmlns:a16="http://schemas.microsoft.com/office/drawing/2014/main" id="{87494552-1143-A822-CE1F-3CF640441E02}"/>
              </a:ext>
            </a:extLst>
          </p:cNvPr>
          <p:cNvSpPr txBox="1"/>
          <p:nvPr/>
        </p:nvSpPr>
        <p:spPr>
          <a:xfrm>
            <a:off x="5574591" y="4343400"/>
            <a:ext cx="3388386" cy="646331"/>
          </a:xfrm>
          <a:prstGeom prst="rect">
            <a:avLst/>
          </a:prstGeom>
          <a:noFill/>
        </p:spPr>
        <p:txBody>
          <a:bodyPr wrap="square" rtlCol="0">
            <a:spAutoFit/>
          </a:bodyPr>
          <a:lstStyle/>
          <a:p>
            <a:pPr algn="ctr"/>
            <a:r>
              <a:rPr lang="en-US" dirty="0"/>
              <a:t>ARIZONA SPACE GRANT CONSORTIUM</a:t>
            </a:r>
          </a:p>
        </p:txBody>
      </p:sp>
    </p:spTree>
    <p:extLst>
      <p:ext uri="{BB962C8B-B14F-4D97-AF65-F5344CB8AC3E}">
        <p14:creationId xmlns:p14="http://schemas.microsoft.com/office/powerpoint/2010/main" val="299233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1" y="1190585"/>
            <a:ext cx="9143998" cy="123583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dirty="0">
                <a:latin typeface="Arial" panose="020B0604020202020204" pitchFamily="34" charset="0"/>
                <a:cs typeface="Arial" panose="020B0604020202020204" pitchFamily="34" charset="0"/>
              </a:rPr>
              <a:t>Thank you!</a:t>
            </a:r>
            <a:endParaRPr sz="3520" dirty="0">
              <a:latin typeface="Arial" panose="020B0604020202020204" pitchFamily="34" charset="0"/>
              <a:cs typeface="Arial" panose="020B0604020202020204" pitchFamily="34" charset="0"/>
            </a:endParaRPr>
          </a:p>
        </p:txBody>
      </p:sp>
      <p:pic>
        <p:nvPicPr>
          <p:cNvPr id="140" name="Google Shape;140;p22"/>
          <p:cNvPicPr preferRelativeResize="0"/>
          <p:nvPr/>
        </p:nvPicPr>
        <p:blipFill rotWithShape="1">
          <a:blip r:embed="rId3">
            <a:alphaModFix amt="75000"/>
          </a:blip>
          <a:srcRect l="24485" t="7857" r="24032" b="7654"/>
          <a:stretch/>
        </p:blipFill>
        <p:spPr>
          <a:xfrm>
            <a:off x="8111500" y="0"/>
            <a:ext cx="1032499" cy="847224"/>
          </a:xfrm>
          <a:prstGeom prst="rect">
            <a:avLst/>
          </a:prstGeom>
          <a:noFill/>
          <a:ln>
            <a:noFill/>
          </a:ln>
        </p:spPr>
      </p:pic>
      <p:pic>
        <p:nvPicPr>
          <p:cNvPr id="141" name="Google Shape;141;p22"/>
          <p:cNvPicPr preferRelativeResize="0"/>
          <p:nvPr/>
        </p:nvPicPr>
        <p:blipFill>
          <a:blip r:embed="rId4">
            <a:alphaModFix amt="75000"/>
          </a:blip>
          <a:stretch>
            <a:fillRect/>
          </a:stretch>
        </p:blipFill>
        <p:spPr>
          <a:xfrm>
            <a:off x="0" y="4227448"/>
            <a:ext cx="840588" cy="847225"/>
          </a:xfrm>
          <a:prstGeom prst="rect">
            <a:avLst/>
          </a:prstGeom>
          <a:noFill/>
          <a:ln>
            <a:noFill/>
          </a:ln>
        </p:spPr>
      </p:pic>
      <p:pic>
        <p:nvPicPr>
          <p:cNvPr id="142" name="Google Shape;142;p22"/>
          <p:cNvPicPr preferRelativeResize="0"/>
          <p:nvPr/>
        </p:nvPicPr>
        <p:blipFill>
          <a:blip r:embed="rId5">
            <a:alphaModFix/>
          </a:blip>
          <a:stretch>
            <a:fillRect/>
          </a:stretch>
        </p:blipFill>
        <p:spPr>
          <a:xfrm>
            <a:off x="2940839" y="2344785"/>
            <a:ext cx="3045851" cy="2306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685346" y="457199"/>
            <a:ext cx="3404056" cy="1032112"/>
          </a:xfrm>
          <a:prstGeom prst="rect">
            <a:avLst/>
          </a:prstGeom>
        </p:spPr>
        <p:txBody>
          <a:bodyPr spcFirstLastPara="1" vert="horz" lIns="91440" tIns="45720" rIns="91440" bIns="45720" rtlCol="0" anchor="ctr" anchorCtr="0">
            <a:normAutofit/>
          </a:bodyPr>
          <a:lstStyle/>
          <a:p>
            <a:pPr marL="0" lvl="0" indent="0" defTabSz="457200">
              <a:spcBef>
                <a:spcPct val="0"/>
              </a:spcBef>
              <a:spcAft>
                <a:spcPts val="0"/>
              </a:spcAft>
            </a:pPr>
            <a:r>
              <a:rPr lang="en-US" sz="4000" dirty="0">
                <a:latin typeface="Arial" panose="020B0604020202020204" pitchFamily="34" charset="0"/>
                <a:cs typeface="Arial" panose="020B0604020202020204" pitchFamily="34" charset="0"/>
              </a:rPr>
              <a:t>Background</a:t>
            </a:r>
          </a:p>
        </p:txBody>
      </p:sp>
      <p:sp>
        <p:nvSpPr>
          <p:cNvPr id="61" name="Google Shape;61;p14"/>
          <p:cNvSpPr txBox="1">
            <a:spLocks noGrp="1"/>
          </p:cNvSpPr>
          <p:nvPr>
            <p:ph type="body" idx="1"/>
          </p:nvPr>
        </p:nvSpPr>
        <p:spPr>
          <a:xfrm>
            <a:off x="685346" y="1637731"/>
            <a:ext cx="3404056" cy="2705669"/>
          </a:xfrm>
          <a:prstGeom prst="rect">
            <a:avLst/>
          </a:prstGeom>
        </p:spPr>
        <p:txBody>
          <a:bodyPr spcFirstLastPara="1" vert="horz" lIns="91440" tIns="45720" rIns="91440" bIns="45720" rtlCol="0" anchor="ctr" anchorCtr="0">
            <a:normAutofit/>
          </a:bodyPr>
          <a:lstStyle/>
          <a:p>
            <a:pPr defTabSz="457200">
              <a:spcBef>
                <a:spcPct val="20000"/>
              </a:spcBef>
              <a:spcAft>
                <a:spcPts val="600"/>
              </a:spcAft>
              <a:buClr>
                <a:srgbClr val="D65E2A"/>
              </a:buClr>
              <a:buSzPct val="70000"/>
              <a:buFont typeface="Wingdings 2" charset="2"/>
              <a:buChar char="•"/>
            </a:pPr>
            <a:r>
              <a:rPr lang="en-US" sz="1600" dirty="0">
                <a:latin typeface="Arial" panose="020B0604020202020204" pitchFamily="34" charset="0"/>
                <a:cs typeface="Arial" panose="020B0604020202020204" pitchFamily="34" charset="0"/>
              </a:rPr>
              <a:t>OSIRIS-</a:t>
            </a:r>
            <a:r>
              <a:rPr lang="en-US" sz="1600" dirty="0" err="1">
                <a:latin typeface="Arial" panose="020B0604020202020204" pitchFamily="34" charset="0"/>
                <a:cs typeface="Arial" panose="020B0604020202020204" pitchFamily="34" charset="0"/>
              </a:rPr>
              <a:t>REx</a:t>
            </a:r>
            <a:r>
              <a:rPr lang="en-US" sz="1600" dirty="0">
                <a:latin typeface="Arial" panose="020B0604020202020204" pitchFamily="34" charset="0"/>
                <a:cs typeface="Arial" panose="020B0604020202020204" pitchFamily="34" charset="0"/>
              </a:rPr>
              <a:t> is the first U.S. mission to return samples from an asteroid to Earth</a:t>
            </a:r>
          </a:p>
          <a:p>
            <a:pPr defTabSz="457200">
              <a:spcBef>
                <a:spcPct val="20000"/>
              </a:spcBef>
              <a:spcAft>
                <a:spcPts val="600"/>
              </a:spcAft>
              <a:buClr>
                <a:srgbClr val="D65E2A"/>
              </a:buClr>
              <a:buSzPct val="70000"/>
              <a:buFont typeface="Wingdings 2" charset="2"/>
              <a:buChar char="•"/>
            </a:pPr>
            <a:r>
              <a:rPr lang="en-US" sz="1600" dirty="0">
                <a:latin typeface="Arial" panose="020B0604020202020204" pitchFamily="34" charset="0"/>
                <a:cs typeface="Arial" panose="020B0604020202020204" pitchFamily="34" charset="0"/>
              </a:rPr>
              <a:t>Retrieved samples will be placed in a nitrogen glove box to avoid contamination and analyzed via 3D structured light scanner</a:t>
            </a:r>
          </a:p>
        </p:txBody>
      </p:sp>
      <p:sp>
        <p:nvSpPr>
          <p:cNvPr id="152" name="Rectangle 94">
            <a:extLst>
              <a:ext uri="{FF2B5EF4-FFF2-40B4-BE49-F238E27FC236}">
                <a16:creationId xmlns:a16="http://schemas.microsoft.com/office/drawing/2014/main" id="{BCB15E51-DE7F-41C8-824B-6A8D47CED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723897"/>
            <a:ext cx="3841029" cy="3586230"/>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rock, outdoor, rocky, nature&#10;&#10;Description automatically generated">
            <a:extLst>
              <a:ext uri="{FF2B5EF4-FFF2-40B4-BE49-F238E27FC236}">
                <a16:creationId xmlns:a16="http://schemas.microsoft.com/office/drawing/2014/main" id="{B8F8199C-DA54-5CA3-1E96-29ADBB073CB9}"/>
              </a:ext>
            </a:extLst>
          </p:cNvPr>
          <p:cNvPicPr>
            <a:picLocks noChangeAspect="1"/>
          </p:cNvPicPr>
          <p:nvPr/>
        </p:nvPicPr>
        <p:blipFill rotWithShape="1">
          <a:blip r:embed="rId4"/>
          <a:srcRect t="23023" r="-4" b="-4"/>
          <a:stretch/>
        </p:blipFill>
        <p:spPr>
          <a:xfrm>
            <a:off x="4692867" y="844553"/>
            <a:ext cx="1923381" cy="1974110"/>
          </a:xfrm>
          <a:prstGeom prst="rect">
            <a:avLst/>
          </a:prstGeom>
        </p:spPr>
      </p:pic>
      <p:pic>
        <p:nvPicPr>
          <p:cNvPr id="5" name="Picture 4" descr="A picture containing electronics&#10;&#10;Description automatically generated">
            <a:extLst>
              <a:ext uri="{FF2B5EF4-FFF2-40B4-BE49-F238E27FC236}">
                <a16:creationId xmlns:a16="http://schemas.microsoft.com/office/drawing/2014/main" id="{CFEC1F4A-F8A5-D590-5D16-6A6BB5B38EBC}"/>
              </a:ext>
            </a:extLst>
          </p:cNvPr>
          <p:cNvPicPr>
            <a:picLocks noChangeAspect="1"/>
          </p:cNvPicPr>
          <p:nvPr/>
        </p:nvPicPr>
        <p:blipFill rotWithShape="1">
          <a:blip r:embed="rId5"/>
          <a:srcRect l="16435" r="16183" b="-5"/>
          <a:stretch/>
        </p:blipFill>
        <p:spPr>
          <a:xfrm>
            <a:off x="6723621" y="838992"/>
            <a:ext cx="1581600" cy="1173657"/>
          </a:xfrm>
          <a:prstGeom prst="rect">
            <a:avLst/>
          </a:prstGeom>
        </p:spPr>
      </p:pic>
      <p:pic>
        <p:nvPicPr>
          <p:cNvPr id="63" name="Google Shape;63;p14"/>
          <p:cNvPicPr preferRelativeResize="0"/>
          <p:nvPr/>
        </p:nvPicPr>
        <p:blipFill rotWithShape="1">
          <a:blip r:embed="rId6"/>
          <a:srcRect t="2257" r="-9" b="3450"/>
          <a:stretch/>
        </p:blipFill>
        <p:spPr>
          <a:xfrm>
            <a:off x="4692651" y="2936488"/>
            <a:ext cx="1923379" cy="1255808"/>
          </a:xfrm>
          <a:prstGeom prst="rect">
            <a:avLst/>
          </a:prstGeom>
          <a:noFill/>
        </p:spPr>
      </p:pic>
      <p:pic>
        <p:nvPicPr>
          <p:cNvPr id="62" name="Google Shape;62;p14"/>
          <p:cNvPicPr preferRelativeResize="0"/>
          <p:nvPr/>
        </p:nvPicPr>
        <p:blipFill rotWithShape="1">
          <a:blip r:embed="rId7"/>
          <a:srcRect l="14849" r="9010" b="-6"/>
          <a:stretch/>
        </p:blipFill>
        <p:spPr>
          <a:xfrm>
            <a:off x="6723839" y="2114976"/>
            <a:ext cx="1581600" cy="2077319"/>
          </a:xfrm>
          <a:prstGeom prst="rect">
            <a:avLst/>
          </a:prstGeom>
          <a:noFill/>
        </p:spPr>
      </p:pic>
      <p:pic>
        <p:nvPicPr>
          <p:cNvPr id="64" name="Google Shape;64;p14" descr="Icon&#10;&#10;Description automatically generated"/>
          <p:cNvPicPr preferRelativeResize="0"/>
          <p:nvPr/>
        </p:nvPicPr>
        <p:blipFill rotWithShape="1">
          <a:blip r:embed="rId8">
            <a:alphaModFix amt="75000"/>
          </a:blip>
          <a:srcRect l="24485" t="7857" r="24032" b="7654"/>
          <a:stretch/>
        </p:blipFill>
        <p:spPr>
          <a:xfrm>
            <a:off x="8111500" y="0"/>
            <a:ext cx="1032499" cy="847224"/>
          </a:xfrm>
          <a:prstGeom prst="rect">
            <a:avLst/>
          </a:prstGeom>
          <a:noFill/>
          <a:ln>
            <a:noFill/>
          </a:ln>
        </p:spPr>
      </p:pic>
      <p:pic>
        <p:nvPicPr>
          <p:cNvPr id="65" name="Google Shape;65;p14" descr="Logo&#10;&#10;Description automatically generated"/>
          <p:cNvPicPr preferRelativeResize="0"/>
          <p:nvPr/>
        </p:nvPicPr>
        <p:blipFill>
          <a:blip r:embed="rId9">
            <a:alphaModFix amt="75000"/>
          </a:blip>
          <a:stretch>
            <a:fillRect/>
          </a:stretch>
        </p:blipFill>
        <p:spPr>
          <a:xfrm>
            <a:off x="0" y="4227448"/>
            <a:ext cx="840588" cy="847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475307" y="457199"/>
            <a:ext cx="2559867" cy="3955256"/>
          </a:xfrm>
          <a:prstGeom prst="rect">
            <a:avLst/>
          </a:prstGeom>
        </p:spPr>
        <p:txBody>
          <a:bodyPr spcFirstLastPara="1" vert="horz" lIns="91440" tIns="45720" rIns="91440" bIns="45720" rtlCol="0" anchor="ctr" anchorCtr="0">
            <a:normAutofit/>
          </a:bodyPr>
          <a:lstStyle/>
          <a:p>
            <a:pPr marL="0" lvl="0" indent="0" defTabSz="457200">
              <a:spcBef>
                <a:spcPct val="0"/>
              </a:spcBef>
              <a:spcAft>
                <a:spcPts val="0"/>
              </a:spcAft>
            </a:pPr>
            <a:r>
              <a:rPr lang="en-US" sz="4000" dirty="0">
                <a:latin typeface="Arial" panose="020B0604020202020204" pitchFamily="34" charset="0"/>
                <a:cs typeface="Arial" panose="020B0604020202020204" pitchFamily="34" charset="0"/>
              </a:rPr>
              <a:t>Objectives</a:t>
            </a:r>
          </a:p>
        </p:txBody>
      </p:sp>
      <p:pic>
        <p:nvPicPr>
          <p:cNvPr id="79" name="Picture 78">
            <a:extLst>
              <a:ext uri="{FF2B5EF4-FFF2-40B4-BE49-F238E27FC236}">
                <a16:creationId xmlns:a16="http://schemas.microsoft.com/office/drawing/2014/main" id="{82AABC82-C2D1-4340-A6DF-6E73DF06FC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3479292" y="1"/>
            <a:ext cx="5664708" cy="5143499"/>
          </a:xfrm>
          <a:prstGeom prst="rect">
            <a:avLst/>
          </a:prstGeom>
        </p:spPr>
      </p:pic>
      <p:pic>
        <p:nvPicPr>
          <p:cNvPr id="72" name="Google Shape;72;p15" descr="Icon&#10;&#10;Description automatically generated"/>
          <p:cNvPicPr preferRelativeResize="0"/>
          <p:nvPr/>
        </p:nvPicPr>
        <p:blipFill rotWithShape="1">
          <a:blip r:embed="rId5">
            <a:alphaModFix amt="75000"/>
          </a:blip>
          <a:srcRect l="24485" t="7857" r="24032" b="7654"/>
          <a:stretch/>
        </p:blipFill>
        <p:spPr>
          <a:xfrm>
            <a:off x="8111500" y="0"/>
            <a:ext cx="1032499" cy="847224"/>
          </a:xfrm>
          <a:prstGeom prst="rect">
            <a:avLst/>
          </a:prstGeom>
          <a:noFill/>
          <a:ln>
            <a:noFill/>
          </a:ln>
        </p:spPr>
      </p:pic>
      <p:pic>
        <p:nvPicPr>
          <p:cNvPr id="73" name="Google Shape;73;p15" descr="Logo&#10;&#10;Description automatically generated"/>
          <p:cNvPicPr preferRelativeResize="0"/>
          <p:nvPr/>
        </p:nvPicPr>
        <p:blipFill>
          <a:blip r:embed="rId6">
            <a:alphaModFix amt="75000"/>
          </a:blip>
          <a:stretch>
            <a:fillRect/>
          </a:stretch>
        </p:blipFill>
        <p:spPr>
          <a:xfrm>
            <a:off x="0" y="4227448"/>
            <a:ext cx="840588" cy="847225"/>
          </a:xfrm>
          <a:prstGeom prst="rect">
            <a:avLst/>
          </a:prstGeom>
          <a:noFill/>
          <a:ln>
            <a:noFill/>
          </a:ln>
        </p:spPr>
      </p:pic>
      <p:graphicFrame>
        <p:nvGraphicFramePr>
          <p:cNvPr id="99" name="Google Shape;71;p15">
            <a:extLst>
              <a:ext uri="{FF2B5EF4-FFF2-40B4-BE49-F238E27FC236}">
                <a16:creationId xmlns:a16="http://schemas.microsoft.com/office/drawing/2014/main" id="{11526116-B3EC-5B2B-8C49-D25A53F95AC9}"/>
              </a:ext>
            </a:extLst>
          </p:cNvPr>
          <p:cNvGraphicFramePr/>
          <p:nvPr>
            <p:extLst>
              <p:ext uri="{D42A27DB-BD31-4B8C-83A1-F6EECF244321}">
                <p14:modId xmlns:p14="http://schemas.microsoft.com/office/powerpoint/2010/main" val="165182996"/>
              </p:ext>
            </p:extLst>
          </p:nvPr>
        </p:nvGraphicFramePr>
        <p:xfrm>
          <a:off x="3583858" y="934064"/>
          <a:ext cx="5186516" cy="38640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685346" y="2822857"/>
            <a:ext cx="2389399" cy="1561324"/>
          </a:xfrm>
          <a:prstGeom prst="rect">
            <a:avLst/>
          </a:prstGeom>
        </p:spPr>
        <p:txBody>
          <a:bodyPr spcFirstLastPara="1" vert="horz" lIns="91440" tIns="45720" rIns="91440" bIns="45720" rtlCol="0" anchor="ctr" anchorCtr="0">
            <a:normAutofit/>
          </a:bodyPr>
          <a:lstStyle/>
          <a:p>
            <a:pPr marL="0" lvl="0" indent="0" algn="r" defTabSz="457200">
              <a:spcBef>
                <a:spcPct val="0"/>
              </a:spcBef>
              <a:spcAft>
                <a:spcPts val="0"/>
              </a:spcAft>
            </a:pPr>
            <a:r>
              <a:rPr lang="en-US" sz="4000" dirty="0">
                <a:latin typeface="Arial" panose="020B0604020202020204" pitchFamily="34" charset="0"/>
                <a:cs typeface="Arial" panose="020B0604020202020204" pitchFamily="34" charset="0"/>
              </a:rPr>
              <a:t>Methods</a:t>
            </a:r>
          </a:p>
        </p:txBody>
      </p:sp>
      <p:sp>
        <p:nvSpPr>
          <p:cNvPr id="268" name="Rectangle 247">
            <a:extLst>
              <a:ext uri="{FF2B5EF4-FFF2-40B4-BE49-F238E27FC236}">
                <a16:creationId xmlns:a16="http://schemas.microsoft.com/office/drawing/2014/main" id="{8AF2AAD9-DC12-41B5-B801-1C848B9C4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039" y="488914"/>
            <a:ext cx="1769608" cy="2057400"/>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Google Shape;83;p16"/>
          <p:cNvPicPr preferRelativeResize="0"/>
          <p:nvPr/>
        </p:nvPicPr>
        <p:blipFill rotWithShape="1">
          <a:blip r:embed="rId4"/>
          <a:srcRect t="7064" r="-5" b="3234"/>
          <a:stretch/>
        </p:blipFill>
        <p:spPr>
          <a:xfrm>
            <a:off x="700779" y="740934"/>
            <a:ext cx="1355115" cy="1553360"/>
          </a:xfrm>
          <a:prstGeom prst="rect">
            <a:avLst/>
          </a:prstGeom>
          <a:noFill/>
        </p:spPr>
      </p:pic>
      <p:sp>
        <p:nvSpPr>
          <p:cNvPr id="269" name="Rectangle 249">
            <a:extLst>
              <a:ext uri="{FF2B5EF4-FFF2-40B4-BE49-F238E27FC236}">
                <a16:creationId xmlns:a16="http://schemas.microsoft.com/office/drawing/2014/main" id="{0367107F-6E40-4CAD-B50E-4BAAEA057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9573" y="488914"/>
            <a:ext cx="1769607" cy="2057400"/>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51">
            <a:extLst>
              <a:ext uri="{FF2B5EF4-FFF2-40B4-BE49-F238E27FC236}">
                <a16:creationId xmlns:a16="http://schemas.microsoft.com/office/drawing/2014/main" id="{4E0DF428-517D-458E-BF4C-6E923D32F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84106" y="488914"/>
            <a:ext cx="1769608" cy="2057400"/>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53">
            <a:extLst>
              <a:ext uri="{FF2B5EF4-FFF2-40B4-BE49-F238E27FC236}">
                <a16:creationId xmlns:a16="http://schemas.microsoft.com/office/drawing/2014/main" id="{58122BC0-B2B8-4BDF-91A6-D503C9AF5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78639" y="478491"/>
            <a:ext cx="1769608" cy="2057400"/>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Google Shape;79;p16"/>
          <p:cNvSpPr txBox="1">
            <a:spLocks noGrp="1"/>
          </p:cNvSpPr>
          <p:nvPr>
            <p:ph type="body" idx="1"/>
          </p:nvPr>
        </p:nvSpPr>
        <p:spPr>
          <a:xfrm>
            <a:off x="3360873" y="3220927"/>
            <a:ext cx="5089794" cy="1705636"/>
          </a:xfrm>
          <a:prstGeom prst="rect">
            <a:avLst/>
          </a:prstGeom>
        </p:spPr>
        <p:txBody>
          <a:bodyPr spcFirstLastPara="1" vert="horz" lIns="91440" tIns="45720" rIns="91440" bIns="45720" rtlCol="0" anchor="ctr" anchorCtr="0">
            <a:noAutofit/>
          </a:bodyPr>
          <a:lstStyle/>
          <a:p>
            <a:pPr marL="457200" lvl="0" indent="-342900" defTabSz="457200">
              <a:lnSpc>
                <a:spcPct val="90000"/>
              </a:lnSpc>
              <a:spcBef>
                <a:spcPct val="20000"/>
              </a:spcBef>
              <a:spcAft>
                <a:spcPts val="600"/>
              </a:spcAft>
              <a:buSzPct val="70000"/>
              <a:buFont typeface="Wingdings 2" charset="2"/>
              <a:buChar char="•"/>
            </a:pPr>
            <a:r>
              <a:rPr lang="en-US" sz="1600" dirty="0">
                <a:latin typeface="Arial" panose="020B0604020202020204" pitchFamily="34" charset="0"/>
                <a:cs typeface="Arial" panose="020B0604020202020204" pitchFamily="34" charset="0"/>
              </a:rPr>
              <a:t>1100 Aluminum samples of various sizes and features scanned</a:t>
            </a:r>
          </a:p>
          <a:p>
            <a:pPr marL="914400" lvl="1" indent="-317500" defTabSz="457200">
              <a:lnSpc>
                <a:spcPct val="90000"/>
              </a:lnSpc>
              <a:spcBef>
                <a:spcPct val="20000"/>
              </a:spcBef>
              <a:spcAft>
                <a:spcPts val="600"/>
              </a:spcAft>
              <a:buSzPct val="70000"/>
              <a:buFont typeface="Wingdings 2" charset="2"/>
              <a:buChar char="•"/>
            </a:pPr>
            <a:r>
              <a:rPr lang="en-US" sz="1600" dirty="0">
                <a:latin typeface="Arial" panose="020B0604020202020204" pitchFamily="34" charset="0"/>
                <a:cs typeface="Arial" panose="020B0604020202020204" pitchFamily="34" charset="0"/>
              </a:rPr>
              <a:t>Known density of Al means theoretical density can be calculated to find error of scans</a:t>
            </a:r>
          </a:p>
          <a:p>
            <a:pPr marL="457200" lvl="0" indent="-342900" defTabSz="457200">
              <a:lnSpc>
                <a:spcPct val="90000"/>
              </a:lnSpc>
              <a:spcBef>
                <a:spcPct val="20000"/>
              </a:spcBef>
              <a:spcAft>
                <a:spcPts val="600"/>
              </a:spcAft>
              <a:buSzPct val="70000"/>
              <a:buFont typeface="Wingdings 2" charset="2"/>
              <a:buChar char="•"/>
            </a:pPr>
            <a:r>
              <a:rPr lang="en-US" sz="1600" dirty="0">
                <a:latin typeface="Arial" panose="020B0604020202020204" pitchFamily="34" charset="0"/>
                <a:cs typeface="Arial" panose="020B0604020202020204" pitchFamily="34" charset="0"/>
              </a:rPr>
              <a:t>From scans, the volume can be determined using the signed volume of the mesh triangles</a:t>
            </a:r>
          </a:p>
          <a:p>
            <a:pPr marL="0" lvl="0" indent="0" defTabSz="457200">
              <a:lnSpc>
                <a:spcPct val="90000"/>
              </a:lnSpc>
              <a:spcBef>
                <a:spcPct val="20000"/>
              </a:spcBef>
              <a:spcAft>
                <a:spcPts val="600"/>
              </a:spcAft>
              <a:buSzPct val="70000"/>
              <a:buFont typeface="Wingdings 2" charset="2"/>
              <a:buChar char="•"/>
            </a:pPr>
            <a:endParaRPr lang="en-US" sz="1600" dirty="0">
              <a:latin typeface="Arial" panose="020B0604020202020204" pitchFamily="34" charset="0"/>
              <a:cs typeface="Arial" panose="020B0604020202020204" pitchFamily="34" charset="0"/>
            </a:endParaRPr>
          </a:p>
        </p:txBody>
      </p:sp>
      <p:pic>
        <p:nvPicPr>
          <p:cNvPr id="80" name="Google Shape;80;p16"/>
          <p:cNvPicPr preferRelativeResize="0"/>
          <p:nvPr/>
        </p:nvPicPr>
        <p:blipFill rotWithShape="1">
          <a:blip r:embed="rId5">
            <a:alphaModFix amt="75000"/>
          </a:blip>
          <a:srcRect l="24485" t="7857" r="24032" b="7654"/>
          <a:stretch/>
        </p:blipFill>
        <p:spPr>
          <a:xfrm>
            <a:off x="8111500" y="0"/>
            <a:ext cx="1032499" cy="847224"/>
          </a:xfrm>
          <a:prstGeom prst="rect">
            <a:avLst/>
          </a:prstGeom>
          <a:noFill/>
          <a:ln>
            <a:noFill/>
          </a:ln>
        </p:spPr>
      </p:pic>
      <p:pic>
        <p:nvPicPr>
          <p:cNvPr id="81" name="Google Shape;81;p16"/>
          <p:cNvPicPr preferRelativeResize="0"/>
          <p:nvPr/>
        </p:nvPicPr>
        <p:blipFill>
          <a:blip r:embed="rId6">
            <a:alphaModFix amt="75000"/>
          </a:blip>
          <a:stretch>
            <a:fillRect/>
          </a:stretch>
        </p:blipFill>
        <p:spPr>
          <a:xfrm>
            <a:off x="0" y="4227448"/>
            <a:ext cx="840588" cy="847225"/>
          </a:xfrm>
          <a:prstGeom prst="rect">
            <a:avLst/>
          </a:prstGeom>
          <a:noFill/>
          <a:ln>
            <a:noFill/>
          </a:ln>
        </p:spPr>
      </p:pic>
      <p:pic>
        <p:nvPicPr>
          <p:cNvPr id="5" name="Picture 4">
            <a:extLst>
              <a:ext uri="{FF2B5EF4-FFF2-40B4-BE49-F238E27FC236}">
                <a16:creationId xmlns:a16="http://schemas.microsoft.com/office/drawing/2014/main" id="{CF8A23A7-2B2B-410A-9C19-1CD4BB403416}"/>
              </a:ext>
            </a:extLst>
          </p:cNvPr>
          <p:cNvPicPr>
            <a:picLocks noChangeAspect="1"/>
          </p:cNvPicPr>
          <p:nvPr/>
        </p:nvPicPr>
        <p:blipFill rotWithShape="1">
          <a:blip r:embed="rId7"/>
          <a:srcRect l="19030" r="8998" b="-2"/>
          <a:stretch/>
        </p:blipFill>
        <p:spPr>
          <a:xfrm>
            <a:off x="6932282" y="728734"/>
            <a:ext cx="1357884" cy="1556544"/>
          </a:xfrm>
          <a:prstGeom prst="rect">
            <a:avLst/>
          </a:prstGeom>
        </p:spPr>
      </p:pic>
      <p:pic>
        <p:nvPicPr>
          <p:cNvPr id="4" name="Picture 3">
            <a:extLst>
              <a:ext uri="{FF2B5EF4-FFF2-40B4-BE49-F238E27FC236}">
                <a16:creationId xmlns:a16="http://schemas.microsoft.com/office/drawing/2014/main" id="{6A760ECD-40F4-DDDB-F86B-8B79379D1D42}"/>
              </a:ext>
            </a:extLst>
          </p:cNvPr>
          <p:cNvPicPr>
            <a:picLocks noChangeAspect="1"/>
          </p:cNvPicPr>
          <p:nvPr/>
        </p:nvPicPr>
        <p:blipFill rotWithShape="1">
          <a:blip r:embed="rId8"/>
          <a:srcRect l="10296" t="1409" r="3235"/>
          <a:stretch/>
        </p:blipFill>
        <p:spPr>
          <a:xfrm>
            <a:off x="2672012" y="746449"/>
            <a:ext cx="1604728" cy="1547845"/>
          </a:xfrm>
          <a:prstGeom prst="rect">
            <a:avLst/>
          </a:prstGeom>
        </p:spPr>
      </p:pic>
      <p:pic>
        <p:nvPicPr>
          <p:cNvPr id="8" name="Picture 7">
            <a:extLst>
              <a:ext uri="{FF2B5EF4-FFF2-40B4-BE49-F238E27FC236}">
                <a16:creationId xmlns:a16="http://schemas.microsoft.com/office/drawing/2014/main" id="{746A978C-A02F-E1F1-22D3-0FEC42983699}"/>
              </a:ext>
            </a:extLst>
          </p:cNvPr>
          <p:cNvPicPr>
            <a:picLocks noChangeAspect="1"/>
          </p:cNvPicPr>
          <p:nvPr/>
        </p:nvPicPr>
        <p:blipFill rotWithShape="1">
          <a:blip r:embed="rId9"/>
          <a:srcRect l="6347" t="1856" r="1924"/>
          <a:stretch/>
        </p:blipFill>
        <p:spPr>
          <a:xfrm>
            <a:off x="4711688" y="740934"/>
            <a:ext cx="1742026" cy="1544344"/>
          </a:xfrm>
          <a:prstGeom prst="rect">
            <a:avLst/>
          </a:prstGeom>
        </p:spPr>
      </p:pic>
    </p:spTree>
    <p:extLst>
      <p:ext uri="{BB962C8B-B14F-4D97-AF65-F5344CB8AC3E}">
        <p14:creationId xmlns:p14="http://schemas.microsoft.com/office/powerpoint/2010/main" val="155870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Arial" panose="020B0604020202020204" pitchFamily="34" charset="0"/>
                <a:cs typeface="Arial" panose="020B0604020202020204" pitchFamily="34" charset="0"/>
              </a:rPr>
              <a:t>Results- Orientation</a:t>
            </a:r>
            <a:endParaRPr dirty="0">
              <a:latin typeface="Arial" panose="020B0604020202020204" pitchFamily="34" charset="0"/>
              <a:cs typeface="Arial" panose="020B0604020202020204" pitchFamily="34" charset="0"/>
            </a:endParaRPr>
          </a:p>
        </p:txBody>
      </p:sp>
      <p:sp>
        <p:nvSpPr>
          <p:cNvPr id="91" name="Google Shape;91;p17"/>
          <p:cNvSpPr txBox="1">
            <a:spLocks noGrp="1"/>
          </p:cNvSpPr>
          <p:nvPr>
            <p:ph type="body" idx="1"/>
          </p:nvPr>
        </p:nvSpPr>
        <p:spPr>
          <a:xfrm>
            <a:off x="311700" y="1156995"/>
            <a:ext cx="8520600" cy="3411879"/>
          </a:xfrm>
          <a:prstGeom prst="rect">
            <a:avLst/>
          </a:prstGeom>
        </p:spPr>
        <p:txBody>
          <a:bodyPr spcFirstLastPara="1" wrap="square" lIns="91425" tIns="91425" rIns="91425" bIns="91425" anchor="t" anchorCtr="0">
            <a:normAutofit/>
          </a:bodyPr>
          <a:lstStyle/>
          <a:p>
            <a:pPr lvl="0" algn="l" rtl="0">
              <a:spcBef>
                <a:spcPts val="0"/>
              </a:spcBef>
              <a:spcAft>
                <a:spcPts val="0"/>
              </a:spcAft>
              <a:buSzPts val="1800"/>
              <a:buFont typeface="Arial" panose="020B0604020202020204" pitchFamily="34" charset="0"/>
              <a:buChar char="•"/>
            </a:pPr>
            <a:r>
              <a:rPr lang="en" sz="1600" dirty="0">
                <a:latin typeface="Arial" panose="020B0604020202020204" pitchFamily="34" charset="0"/>
                <a:cs typeface="Arial" panose="020B0604020202020204" pitchFamily="34" charset="0"/>
              </a:rPr>
              <a:t>3 options: 0°, 45°, 90°</a:t>
            </a:r>
            <a:endParaRPr sz="1600" dirty="0">
              <a:latin typeface="Arial" panose="020B0604020202020204" pitchFamily="34" charset="0"/>
              <a:cs typeface="Arial" panose="020B0604020202020204" pitchFamily="34" charset="0"/>
            </a:endParaRPr>
          </a:p>
          <a:p>
            <a:pPr lvl="0" algn="l" rtl="0">
              <a:spcBef>
                <a:spcPts val="0"/>
              </a:spcBef>
              <a:spcAft>
                <a:spcPts val="0"/>
              </a:spcAft>
              <a:buSzPts val="1800"/>
              <a:buFont typeface="Arial" panose="020B0604020202020204" pitchFamily="34" charset="0"/>
              <a:buChar char="•"/>
            </a:pPr>
            <a:r>
              <a:rPr lang="en" sz="1600" dirty="0">
                <a:latin typeface="Arial" panose="020B0604020202020204" pitchFamily="34" charset="0"/>
                <a:cs typeface="Arial" panose="020B0604020202020204" pitchFamily="34" charset="0"/>
              </a:rPr>
              <a:t> 0° had best results</a:t>
            </a:r>
            <a:endParaRPr sz="1600" dirty="0">
              <a:latin typeface="Arial" panose="020B0604020202020204" pitchFamily="34" charset="0"/>
              <a:cs typeface="Arial" panose="020B0604020202020204" pitchFamily="34" charset="0"/>
            </a:endParaRPr>
          </a:p>
          <a:p>
            <a:pPr lvl="1" algn="l" rtl="0">
              <a:spcBef>
                <a:spcPts val="0"/>
              </a:spcBef>
              <a:spcAft>
                <a:spcPts val="0"/>
              </a:spcAft>
              <a:buSzPts val="1400"/>
              <a:buFont typeface="Arial" panose="020B0604020202020204" pitchFamily="34" charset="0"/>
              <a:buChar char="•"/>
            </a:pPr>
            <a:r>
              <a:rPr lang="en" sz="1600" dirty="0">
                <a:latin typeface="Arial" panose="020B0604020202020204" pitchFamily="34" charset="0"/>
                <a:cs typeface="Arial" panose="020B0604020202020204" pitchFamily="34" charset="0"/>
              </a:rPr>
              <a:t>45° issues in image distortion &amp; resolution due to sensitive sample placement</a:t>
            </a:r>
            <a:endParaRPr sz="1600" dirty="0">
              <a:latin typeface="Arial" panose="020B0604020202020204" pitchFamily="34" charset="0"/>
              <a:cs typeface="Arial" panose="020B0604020202020204" pitchFamily="34" charset="0"/>
            </a:endParaRPr>
          </a:p>
          <a:p>
            <a:pPr marL="914400" lvl="1" indent="-342900" algn="l" rtl="0">
              <a:spcBef>
                <a:spcPts val="0"/>
              </a:spcBef>
              <a:spcAft>
                <a:spcPts val="0"/>
              </a:spcAft>
              <a:buSzPts val="1800"/>
              <a:buFont typeface="Arial" panose="020B0604020202020204" pitchFamily="34" charset="0"/>
              <a:buChar char="•"/>
            </a:pPr>
            <a:r>
              <a:rPr lang="en" sz="1600" dirty="0">
                <a:latin typeface="Arial" panose="020B0604020202020204" pitchFamily="34" charset="0"/>
                <a:cs typeface="Arial" panose="020B0604020202020204" pitchFamily="34" charset="0"/>
              </a:rPr>
              <a:t>90° issues in connecting planes</a:t>
            </a:r>
            <a:endParaRPr sz="1600" dirty="0">
              <a:latin typeface="Arial" panose="020B0604020202020204" pitchFamily="34" charset="0"/>
              <a:cs typeface="Arial" panose="020B0604020202020204" pitchFamily="34" charset="0"/>
            </a:endParaRPr>
          </a:p>
          <a:p>
            <a:pPr marL="0" lvl="0" indent="0" algn="l" rtl="0">
              <a:spcBef>
                <a:spcPts val="1200"/>
              </a:spcBef>
              <a:spcAft>
                <a:spcPts val="1200"/>
              </a:spcAft>
              <a:buNone/>
            </a:pPr>
            <a:endParaRPr dirty="0">
              <a:latin typeface="Arial" panose="020B0604020202020204" pitchFamily="34" charset="0"/>
              <a:cs typeface="Arial" panose="020B0604020202020204" pitchFamily="34" charset="0"/>
            </a:endParaRPr>
          </a:p>
        </p:txBody>
      </p:sp>
      <p:pic>
        <p:nvPicPr>
          <p:cNvPr id="92" name="Google Shape;92;p17"/>
          <p:cNvPicPr preferRelativeResize="0"/>
          <p:nvPr/>
        </p:nvPicPr>
        <p:blipFill rotWithShape="1">
          <a:blip r:embed="rId3">
            <a:alphaModFix amt="75000"/>
          </a:blip>
          <a:srcRect l="24485" t="7857" r="24032" b="7654"/>
          <a:stretch/>
        </p:blipFill>
        <p:spPr>
          <a:xfrm>
            <a:off x="8111500" y="0"/>
            <a:ext cx="1032499" cy="847224"/>
          </a:xfrm>
          <a:prstGeom prst="rect">
            <a:avLst/>
          </a:prstGeom>
          <a:noFill/>
          <a:ln>
            <a:noFill/>
          </a:ln>
        </p:spPr>
      </p:pic>
      <p:pic>
        <p:nvPicPr>
          <p:cNvPr id="93" name="Google Shape;93;p17"/>
          <p:cNvPicPr preferRelativeResize="0"/>
          <p:nvPr/>
        </p:nvPicPr>
        <p:blipFill>
          <a:blip r:embed="rId4">
            <a:alphaModFix amt="75000"/>
          </a:blip>
          <a:stretch>
            <a:fillRect/>
          </a:stretch>
        </p:blipFill>
        <p:spPr>
          <a:xfrm>
            <a:off x="0" y="4227448"/>
            <a:ext cx="840588" cy="847225"/>
          </a:xfrm>
          <a:prstGeom prst="rect">
            <a:avLst/>
          </a:prstGeom>
          <a:noFill/>
          <a:ln>
            <a:noFill/>
          </a:ln>
        </p:spPr>
      </p:pic>
      <p:pic>
        <p:nvPicPr>
          <p:cNvPr id="94" name="Google Shape;94;p17"/>
          <p:cNvPicPr preferRelativeResize="0"/>
          <p:nvPr/>
        </p:nvPicPr>
        <p:blipFill rotWithShape="1">
          <a:blip r:embed="rId5">
            <a:alphaModFix/>
          </a:blip>
          <a:srcRect l="5678" t="33634"/>
          <a:stretch/>
        </p:blipFill>
        <p:spPr>
          <a:xfrm>
            <a:off x="753573" y="3020547"/>
            <a:ext cx="2758277" cy="1455525"/>
          </a:xfrm>
          <a:prstGeom prst="rect">
            <a:avLst/>
          </a:prstGeom>
          <a:noFill/>
          <a:ln>
            <a:noFill/>
          </a:ln>
        </p:spPr>
      </p:pic>
      <p:pic>
        <p:nvPicPr>
          <p:cNvPr id="95" name="Google Shape;95;p17"/>
          <p:cNvPicPr preferRelativeResize="0"/>
          <p:nvPr/>
        </p:nvPicPr>
        <p:blipFill rotWithShape="1">
          <a:blip r:embed="rId6">
            <a:alphaModFix/>
          </a:blip>
          <a:srcRect b="30074"/>
          <a:stretch/>
        </p:blipFill>
        <p:spPr>
          <a:xfrm>
            <a:off x="5735983" y="2382998"/>
            <a:ext cx="2235675" cy="2084424"/>
          </a:xfrm>
          <a:prstGeom prst="rect">
            <a:avLst/>
          </a:prstGeom>
          <a:noFill/>
          <a:ln>
            <a:noFill/>
          </a:ln>
        </p:spPr>
      </p:pic>
      <p:sp>
        <p:nvSpPr>
          <p:cNvPr id="96" name="Google Shape;96;p17"/>
          <p:cNvSpPr txBox="1"/>
          <p:nvPr/>
        </p:nvSpPr>
        <p:spPr>
          <a:xfrm>
            <a:off x="1276250" y="4568875"/>
            <a:ext cx="2235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0°</a:t>
            </a:r>
            <a:endParaRPr/>
          </a:p>
        </p:txBody>
      </p:sp>
      <p:sp>
        <p:nvSpPr>
          <p:cNvPr id="97" name="Google Shape;97;p17"/>
          <p:cNvSpPr txBox="1"/>
          <p:nvPr/>
        </p:nvSpPr>
        <p:spPr>
          <a:xfrm>
            <a:off x="6606073" y="4633906"/>
            <a:ext cx="2050712" cy="6570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dirty="0"/>
              <a:t>90°</a:t>
            </a:r>
            <a:endParaRPr dirty="0"/>
          </a:p>
        </p:txBody>
      </p:sp>
      <p:pic>
        <p:nvPicPr>
          <p:cNvPr id="3" name="Picture 2" descr="A picture containing indoor&#10;&#10;Description automatically generated">
            <a:extLst>
              <a:ext uri="{FF2B5EF4-FFF2-40B4-BE49-F238E27FC236}">
                <a16:creationId xmlns:a16="http://schemas.microsoft.com/office/drawing/2014/main" id="{90C7CACF-D182-3938-12E8-18025D3AD0C5}"/>
              </a:ext>
            </a:extLst>
          </p:cNvPr>
          <p:cNvPicPr>
            <a:picLocks noChangeAspect="1"/>
          </p:cNvPicPr>
          <p:nvPr/>
        </p:nvPicPr>
        <p:blipFill rotWithShape="1">
          <a:blip r:embed="rId7"/>
          <a:srcRect l="5392" t="1148" r="-240" b="-574"/>
          <a:stretch/>
        </p:blipFill>
        <p:spPr>
          <a:xfrm rot="5400000">
            <a:off x="3498659" y="2495966"/>
            <a:ext cx="2249517" cy="1768537"/>
          </a:xfrm>
          <a:prstGeom prst="rect">
            <a:avLst/>
          </a:prstGeom>
        </p:spPr>
      </p:pic>
      <p:sp>
        <p:nvSpPr>
          <p:cNvPr id="4" name="TextBox 3">
            <a:extLst>
              <a:ext uri="{FF2B5EF4-FFF2-40B4-BE49-F238E27FC236}">
                <a16:creationId xmlns:a16="http://schemas.microsoft.com/office/drawing/2014/main" id="{DED8217B-70CD-0E8A-5039-46FF7DC4EDE0}"/>
              </a:ext>
            </a:extLst>
          </p:cNvPr>
          <p:cNvSpPr txBox="1"/>
          <p:nvPr/>
        </p:nvSpPr>
        <p:spPr>
          <a:xfrm>
            <a:off x="1649208" y="4690797"/>
            <a:ext cx="1015171" cy="369332"/>
          </a:xfrm>
          <a:prstGeom prst="rect">
            <a:avLst/>
          </a:prstGeom>
          <a:noFill/>
        </p:spPr>
        <p:txBody>
          <a:bodyPr wrap="square" rtlCol="0">
            <a:spAutoFit/>
          </a:bodyPr>
          <a:lstStyle/>
          <a:p>
            <a:r>
              <a:rPr lang="en-US" dirty="0"/>
              <a:t>0</a:t>
            </a:r>
            <a:r>
              <a:rPr lang="en" sz="1800" dirty="0"/>
              <a:t>°</a:t>
            </a:r>
            <a:endParaRPr lang="en-US" dirty="0"/>
          </a:p>
        </p:txBody>
      </p:sp>
      <p:sp>
        <p:nvSpPr>
          <p:cNvPr id="5" name="TextBox 4">
            <a:extLst>
              <a:ext uri="{FF2B5EF4-FFF2-40B4-BE49-F238E27FC236}">
                <a16:creationId xmlns:a16="http://schemas.microsoft.com/office/drawing/2014/main" id="{ED570ABE-E054-EE2A-DB30-78B5799804CC}"/>
              </a:ext>
            </a:extLst>
          </p:cNvPr>
          <p:cNvSpPr txBox="1"/>
          <p:nvPr/>
        </p:nvSpPr>
        <p:spPr>
          <a:xfrm>
            <a:off x="4320470" y="4690797"/>
            <a:ext cx="1087552" cy="369332"/>
          </a:xfrm>
          <a:prstGeom prst="rect">
            <a:avLst/>
          </a:prstGeom>
          <a:noFill/>
        </p:spPr>
        <p:txBody>
          <a:bodyPr wrap="square" rtlCol="0">
            <a:spAutoFit/>
          </a:bodyPr>
          <a:lstStyle/>
          <a:p>
            <a:r>
              <a:rPr lang="en-US" dirty="0"/>
              <a:t>45</a:t>
            </a:r>
            <a:r>
              <a:rPr lang="en" sz="1800" dirty="0"/>
              <a:t>°</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685346" y="457200"/>
            <a:ext cx="7765321" cy="727837"/>
          </a:xfrm>
          <a:prstGeom prst="rect">
            <a:avLst/>
          </a:prstGeom>
        </p:spPr>
        <p:txBody>
          <a:bodyPr spcFirstLastPara="1" vert="horz" lIns="91440" tIns="45720" rIns="91440" bIns="45720" rtlCol="0" anchor="ctr" anchorCtr="0">
            <a:normAutofit/>
          </a:bodyPr>
          <a:lstStyle/>
          <a:p>
            <a:pPr marL="0" lvl="0" indent="0" defTabSz="457200">
              <a:spcBef>
                <a:spcPct val="0"/>
              </a:spcBef>
              <a:spcAft>
                <a:spcPts val="0"/>
              </a:spcAft>
            </a:pPr>
            <a:r>
              <a:rPr lang="en-US" sz="4000" dirty="0">
                <a:latin typeface="Arial" panose="020B0604020202020204" pitchFamily="34" charset="0"/>
                <a:cs typeface="Arial" panose="020B0604020202020204" pitchFamily="34" charset="0"/>
              </a:rPr>
              <a:t>Results- Scanner Error</a:t>
            </a:r>
          </a:p>
        </p:txBody>
      </p:sp>
      <p:pic>
        <p:nvPicPr>
          <p:cNvPr id="128" name="Picture 127">
            <a:extLst>
              <a:ext uri="{FF2B5EF4-FFF2-40B4-BE49-F238E27FC236}">
                <a16:creationId xmlns:a16="http://schemas.microsoft.com/office/drawing/2014/main" id="{A8D526D7-C782-4F65-A21F-A6B40D869B47}"/>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98" t="2669" r="616"/>
          <a:stretch/>
        </p:blipFill>
        <p:spPr>
          <a:xfrm>
            <a:off x="0" y="1298973"/>
            <a:ext cx="9144000" cy="3844527"/>
          </a:xfrm>
          <a:prstGeom prst="rect">
            <a:avLst/>
          </a:prstGeom>
          <a:effectLst>
            <a:innerShdw blurRad="63500" dist="50800" dir="16200000">
              <a:prstClr val="black">
                <a:alpha val="50000"/>
              </a:prstClr>
            </a:innerShdw>
          </a:effectLst>
        </p:spPr>
      </p:pic>
      <p:pic>
        <p:nvPicPr>
          <p:cNvPr id="104" name="Google Shape;104;p18"/>
          <p:cNvPicPr preferRelativeResize="0"/>
          <p:nvPr/>
        </p:nvPicPr>
        <p:blipFill rotWithShape="1">
          <a:blip r:embed="rId5">
            <a:alphaModFix amt="75000"/>
          </a:blip>
          <a:srcRect l="24485" t="7857" r="24032" b="7654"/>
          <a:stretch/>
        </p:blipFill>
        <p:spPr>
          <a:xfrm>
            <a:off x="8111500" y="0"/>
            <a:ext cx="1032499" cy="847224"/>
          </a:xfrm>
          <a:prstGeom prst="rect">
            <a:avLst/>
          </a:prstGeom>
          <a:noFill/>
          <a:ln>
            <a:noFill/>
          </a:ln>
        </p:spPr>
      </p:pic>
      <p:pic>
        <p:nvPicPr>
          <p:cNvPr id="105" name="Google Shape;105;p18"/>
          <p:cNvPicPr preferRelativeResize="0"/>
          <p:nvPr/>
        </p:nvPicPr>
        <p:blipFill>
          <a:blip r:embed="rId6">
            <a:alphaModFix amt="75000"/>
          </a:blip>
          <a:stretch>
            <a:fillRect/>
          </a:stretch>
        </p:blipFill>
        <p:spPr>
          <a:xfrm>
            <a:off x="0" y="4227448"/>
            <a:ext cx="840588" cy="847225"/>
          </a:xfrm>
          <a:prstGeom prst="rect">
            <a:avLst/>
          </a:prstGeom>
          <a:noFill/>
          <a:ln>
            <a:noFill/>
          </a:ln>
        </p:spPr>
      </p:pic>
      <p:graphicFrame>
        <p:nvGraphicFramePr>
          <p:cNvPr id="123" name="Google Shape;103;p18">
            <a:extLst>
              <a:ext uri="{FF2B5EF4-FFF2-40B4-BE49-F238E27FC236}">
                <a16:creationId xmlns:a16="http://schemas.microsoft.com/office/drawing/2014/main" id="{C244FCC0-6AEF-4FDF-AED3-BF013DDC9B12}"/>
              </a:ext>
            </a:extLst>
          </p:cNvPr>
          <p:cNvGraphicFramePr/>
          <p:nvPr>
            <p:extLst>
              <p:ext uri="{D42A27DB-BD31-4B8C-83A1-F6EECF244321}">
                <p14:modId xmlns:p14="http://schemas.microsoft.com/office/powerpoint/2010/main" val="2167909683"/>
              </p:ext>
            </p:extLst>
          </p:nvPr>
        </p:nvGraphicFramePr>
        <p:xfrm>
          <a:off x="685800" y="1419622"/>
          <a:ext cx="7765256" cy="29237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Shape 109"/>
        <p:cNvGrpSpPr/>
        <p:nvPr/>
      </p:nvGrpSpPr>
      <p:grpSpPr>
        <a:xfrm>
          <a:off x="0" y="0"/>
          <a:ext cx="0" cy="0"/>
          <a:chOff x="0" y="0"/>
          <a:chExt cx="0" cy="0"/>
        </a:xfrm>
      </p:grpSpPr>
      <p:pic>
        <p:nvPicPr>
          <p:cNvPr id="114" name="Google Shape;114;p19"/>
          <p:cNvPicPr preferRelativeResize="0"/>
          <p:nvPr/>
        </p:nvPicPr>
        <p:blipFill rotWithShape="1">
          <a:blip r:embed="rId4"/>
          <a:srcRect t="25000"/>
          <a:stretch/>
        </p:blipFill>
        <p:spPr>
          <a:xfrm>
            <a:off x="20" y="10"/>
            <a:ext cx="9143980" cy="5143490"/>
          </a:xfrm>
          <a:prstGeom prst="rect">
            <a:avLst/>
          </a:prstGeom>
          <a:noFill/>
        </p:spPr>
      </p:pic>
      <p:sp useBgFill="1">
        <p:nvSpPr>
          <p:cNvPr id="119"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88902" y="1028702"/>
            <a:ext cx="4218317" cy="3075314"/>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Google Shape;110;p19"/>
          <p:cNvSpPr txBox="1">
            <a:spLocks noGrp="1"/>
          </p:cNvSpPr>
          <p:nvPr>
            <p:ph type="title"/>
          </p:nvPr>
        </p:nvSpPr>
        <p:spPr>
          <a:xfrm>
            <a:off x="685346" y="634040"/>
            <a:ext cx="2697315" cy="1115851"/>
          </a:xfrm>
          <a:prstGeom prst="rect">
            <a:avLst/>
          </a:prstGeom>
        </p:spPr>
        <p:txBody>
          <a:bodyPr spcFirstLastPara="1" vert="horz" lIns="91440" tIns="45720" rIns="91440" bIns="45720" rtlCol="0" anchor="b" anchorCtr="0">
            <a:noAutofit/>
          </a:bodyPr>
          <a:lstStyle/>
          <a:p>
            <a:pPr marL="0" lvl="0" indent="0" algn="l" defTabSz="457200">
              <a:spcBef>
                <a:spcPct val="0"/>
              </a:spcBef>
              <a:spcAft>
                <a:spcPts val="0"/>
              </a:spcAft>
            </a:pPr>
            <a:r>
              <a:rPr lang="en-US" sz="2400" dirty="0">
                <a:latin typeface="Arial" panose="020B0604020202020204" pitchFamily="34" charset="0"/>
                <a:cs typeface="Arial" panose="020B0604020202020204" pitchFamily="34" charset="0"/>
              </a:rPr>
              <a:t>Results- Scanner Error with Window</a:t>
            </a:r>
          </a:p>
        </p:txBody>
      </p:sp>
      <p:sp>
        <p:nvSpPr>
          <p:cNvPr id="111" name="Google Shape;111;p19"/>
          <p:cNvSpPr txBox="1">
            <a:spLocks noGrp="1"/>
          </p:cNvSpPr>
          <p:nvPr>
            <p:ph type="body" idx="1"/>
          </p:nvPr>
        </p:nvSpPr>
        <p:spPr>
          <a:xfrm>
            <a:off x="685346" y="1838083"/>
            <a:ext cx="2648763" cy="2397486"/>
          </a:xfrm>
          <a:prstGeom prst="rect">
            <a:avLst/>
          </a:prstGeom>
        </p:spPr>
        <p:txBody>
          <a:bodyPr spcFirstLastPara="1" vert="horz" lIns="91440" tIns="45720" rIns="91440" bIns="45720" rtlCol="0" anchor="t" anchorCtr="0">
            <a:normAutofit/>
          </a:bodyPr>
          <a:lstStyle/>
          <a:p>
            <a:pPr lvl="0" defTabSz="457200">
              <a:spcBef>
                <a:spcPct val="20000"/>
              </a:spcBef>
              <a:spcAft>
                <a:spcPts val="600"/>
              </a:spcAft>
              <a:buSzPct val="70000"/>
              <a:buFont typeface="Wingdings 2" charset="2"/>
              <a:buChar char="•"/>
            </a:pPr>
            <a:r>
              <a:rPr lang="en-US" sz="1600" dirty="0">
                <a:latin typeface="Arial" panose="020B0604020202020204" pitchFamily="34" charset="0"/>
                <a:cs typeface="Arial" panose="020B0604020202020204" pitchFamily="34" charset="0"/>
              </a:rPr>
              <a:t>Average percent error = 0.803% +/- 0.094 from theoretical value</a:t>
            </a:r>
          </a:p>
          <a:p>
            <a:pPr lvl="0" defTabSz="457200">
              <a:spcBef>
                <a:spcPct val="20000"/>
              </a:spcBef>
              <a:spcAft>
                <a:spcPts val="600"/>
              </a:spcAft>
              <a:buSzPct val="70000"/>
              <a:buFont typeface="Wingdings 2" charset="2"/>
              <a:buChar char="•"/>
            </a:pPr>
            <a:r>
              <a:rPr lang="en-US" sz="1600" dirty="0">
                <a:latin typeface="Arial" panose="020B0604020202020204" pitchFamily="34" charset="0"/>
                <a:cs typeface="Arial" panose="020B0604020202020204" pitchFamily="34" charset="0"/>
              </a:rPr>
              <a:t>Distortion from glass pane negligible</a:t>
            </a:r>
          </a:p>
          <a:p>
            <a:pPr marL="0" lvl="0" indent="0" defTabSz="457200">
              <a:spcBef>
                <a:spcPct val="20000"/>
              </a:spcBef>
              <a:spcAft>
                <a:spcPts val="600"/>
              </a:spcAft>
              <a:buSzPct val="70000"/>
              <a:buFont typeface="Wingdings 2" charset="2"/>
              <a:buNone/>
            </a:pPr>
            <a:endParaRPr lang="en-US" sz="1200" dirty="0">
              <a:latin typeface="Arial" panose="020B0604020202020204" pitchFamily="34" charset="0"/>
              <a:cs typeface="Arial" panose="020B0604020202020204" pitchFamily="34" charset="0"/>
            </a:endParaRPr>
          </a:p>
        </p:txBody>
      </p:sp>
      <p:pic>
        <p:nvPicPr>
          <p:cNvPr id="112" name="Google Shape;112;p19"/>
          <p:cNvPicPr preferRelativeResize="0"/>
          <p:nvPr/>
        </p:nvPicPr>
        <p:blipFill rotWithShape="1">
          <a:blip r:embed="rId5">
            <a:alphaModFix amt="75000"/>
          </a:blip>
          <a:srcRect l="24485" t="7857" r="24032" b="7654"/>
          <a:stretch/>
        </p:blipFill>
        <p:spPr>
          <a:xfrm>
            <a:off x="8111500" y="0"/>
            <a:ext cx="1032499" cy="847224"/>
          </a:xfrm>
          <a:prstGeom prst="rect">
            <a:avLst/>
          </a:prstGeom>
          <a:noFill/>
          <a:ln>
            <a:noFill/>
          </a:ln>
        </p:spPr>
      </p:pic>
      <p:pic>
        <p:nvPicPr>
          <p:cNvPr id="113" name="Google Shape;113;p19"/>
          <p:cNvPicPr preferRelativeResize="0"/>
          <p:nvPr/>
        </p:nvPicPr>
        <p:blipFill>
          <a:blip r:embed="rId6">
            <a:alphaModFix amt="75000"/>
          </a:blip>
          <a:stretch>
            <a:fillRect/>
          </a:stretch>
        </p:blipFill>
        <p:spPr>
          <a:xfrm>
            <a:off x="0" y="4227448"/>
            <a:ext cx="840588" cy="847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latin typeface="Arial" panose="020B0604020202020204" pitchFamily="34" charset="0"/>
                <a:cs typeface="Arial" panose="020B0604020202020204" pitchFamily="34" charset="0"/>
              </a:rPr>
              <a:t>Results- Sample Candidates</a:t>
            </a:r>
          </a:p>
        </p:txBody>
      </p:sp>
      <p:sp>
        <p:nvSpPr>
          <p:cNvPr id="120" name="Google Shape;120;p20"/>
          <p:cNvSpPr txBox="1">
            <a:spLocks noGrp="1"/>
          </p:cNvSpPr>
          <p:nvPr>
            <p:ph type="body" idx="1"/>
          </p:nvPr>
        </p:nvSpPr>
        <p:spPr>
          <a:prstGeom prst="rect">
            <a:avLst/>
          </a:prstGeom>
        </p:spPr>
        <p:txBody>
          <a:bodyPr spcFirstLastPara="1" wrap="square" lIns="91425" tIns="91425" rIns="91425" bIns="91425" anchor="t" anchorCtr="0">
            <a:normAutofit/>
          </a:bodyPr>
          <a:lstStyle/>
          <a:p>
            <a:pPr lvl="0" algn="l" rtl="0">
              <a:spcBef>
                <a:spcPts val="0"/>
              </a:spcBef>
              <a:spcAft>
                <a:spcPts val="0"/>
              </a:spcAft>
              <a:buSzPts val="1800"/>
              <a:buFont typeface="Arial" panose="020B0604020202020204" pitchFamily="34" charset="0"/>
              <a:buChar char="•"/>
            </a:pPr>
            <a:r>
              <a:rPr lang="en-US" sz="1600" dirty="0">
                <a:latin typeface="Arial" panose="020B0604020202020204" pitchFamily="34" charset="0"/>
                <a:cs typeface="Arial" panose="020B0604020202020204" pitchFamily="34" charset="0"/>
              </a:rPr>
              <a:t>Best sample candidates have:</a:t>
            </a:r>
          </a:p>
          <a:p>
            <a:pPr lvl="1" algn="l" rtl="0">
              <a:spcBef>
                <a:spcPts val="0"/>
              </a:spcBef>
              <a:spcAft>
                <a:spcPts val="0"/>
              </a:spcAft>
              <a:buSzPts val="1400"/>
              <a:buFont typeface="Arial" panose="020B0604020202020204" pitchFamily="34" charset="0"/>
              <a:buChar char="•"/>
            </a:pPr>
            <a:r>
              <a:rPr lang="en-US" sz="1600" dirty="0">
                <a:latin typeface="Arial" panose="020B0604020202020204" pitchFamily="34" charset="0"/>
                <a:cs typeface="Arial" panose="020B0604020202020204" pitchFamily="34" charset="0"/>
              </a:rPr>
              <a:t>No knife edges</a:t>
            </a:r>
          </a:p>
          <a:p>
            <a:pPr lvl="1" algn="l" rtl="0">
              <a:spcBef>
                <a:spcPts val="0"/>
              </a:spcBef>
              <a:spcAft>
                <a:spcPts val="0"/>
              </a:spcAft>
              <a:buSzPts val="1400"/>
              <a:buFont typeface="Arial" panose="020B0604020202020204" pitchFamily="34" charset="0"/>
              <a:buChar char="•"/>
            </a:pPr>
            <a:r>
              <a:rPr lang="en-US" sz="1600" dirty="0">
                <a:latin typeface="Arial" panose="020B0604020202020204" pitchFamily="34" charset="0"/>
                <a:cs typeface="Arial" panose="020B0604020202020204" pitchFamily="34" charset="0"/>
              </a:rPr>
              <a:t>Matte finish</a:t>
            </a:r>
          </a:p>
          <a:p>
            <a:pPr lvl="1" algn="l" rtl="0">
              <a:spcBef>
                <a:spcPts val="0"/>
              </a:spcBef>
              <a:spcAft>
                <a:spcPts val="0"/>
              </a:spcAft>
              <a:buSzPts val="1400"/>
              <a:buFont typeface="Arial" panose="020B0604020202020204" pitchFamily="34" charset="0"/>
              <a:buChar char="•"/>
            </a:pPr>
            <a:r>
              <a:rPr lang="en-US" sz="1600" dirty="0">
                <a:latin typeface="Arial" panose="020B0604020202020204" pitchFamily="34" charset="0"/>
                <a:cs typeface="Arial" panose="020B0604020202020204" pitchFamily="34" charset="0"/>
              </a:rPr>
              <a:t>No cleavage</a:t>
            </a:r>
          </a:p>
          <a:p>
            <a:pPr lvl="1" algn="l" rtl="0">
              <a:spcBef>
                <a:spcPts val="0"/>
              </a:spcBef>
              <a:spcAft>
                <a:spcPts val="0"/>
              </a:spcAft>
              <a:buSzPts val="1400"/>
              <a:buFont typeface="Arial" panose="020B0604020202020204" pitchFamily="34" charset="0"/>
              <a:buChar char="•"/>
            </a:pPr>
            <a:r>
              <a:rPr lang="en-US" sz="1600" dirty="0">
                <a:latin typeface="Arial" panose="020B0604020202020204" pitchFamily="34" charset="0"/>
                <a:cs typeface="Arial" panose="020B0604020202020204" pitchFamily="34" charset="0"/>
              </a:rPr>
              <a:t>Large surface indentations</a:t>
            </a:r>
          </a:p>
          <a:p>
            <a:pPr marL="285750" indent="-285750">
              <a:spcBef>
                <a:spcPts val="1200"/>
              </a:spcBef>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0" lvl="0" indent="0" algn="l" rtl="0">
              <a:spcBef>
                <a:spcPts val="1200"/>
              </a:spcBef>
              <a:spcAft>
                <a:spcPts val="1200"/>
              </a:spcAft>
              <a:buNone/>
            </a:pPr>
            <a:endParaRPr lang="en-US" dirty="0">
              <a:latin typeface="Arial" panose="020B0604020202020204" pitchFamily="34" charset="0"/>
              <a:cs typeface="Arial" panose="020B0604020202020204" pitchFamily="34" charset="0"/>
            </a:endParaRPr>
          </a:p>
        </p:txBody>
      </p:sp>
      <p:pic>
        <p:nvPicPr>
          <p:cNvPr id="121" name="Google Shape;121;p20"/>
          <p:cNvPicPr preferRelativeResize="0"/>
          <p:nvPr/>
        </p:nvPicPr>
        <p:blipFill rotWithShape="1">
          <a:blip r:embed="rId3">
            <a:alphaModFix amt="75000"/>
          </a:blip>
          <a:srcRect l="24485" t="7857" r="24032" b="7654"/>
          <a:stretch/>
        </p:blipFill>
        <p:spPr>
          <a:xfrm>
            <a:off x="8111500" y="0"/>
            <a:ext cx="1032499" cy="847224"/>
          </a:xfrm>
          <a:prstGeom prst="rect">
            <a:avLst/>
          </a:prstGeom>
          <a:noFill/>
          <a:ln>
            <a:noFill/>
          </a:ln>
        </p:spPr>
      </p:pic>
      <p:pic>
        <p:nvPicPr>
          <p:cNvPr id="122" name="Google Shape;122;p20"/>
          <p:cNvPicPr preferRelativeResize="0"/>
          <p:nvPr/>
        </p:nvPicPr>
        <p:blipFill>
          <a:blip r:embed="rId4">
            <a:alphaModFix amt="75000"/>
          </a:blip>
          <a:stretch>
            <a:fillRect/>
          </a:stretch>
        </p:blipFill>
        <p:spPr>
          <a:xfrm>
            <a:off x="0" y="4227448"/>
            <a:ext cx="840588" cy="847225"/>
          </a:xfrm>
          <a:prstGeom prst="rect">
            <a:avLst/>
          </a:prstGeom>
          <a:noFill/>
          <a:ln>
            <a:noFill/>
          </a:ln>
        </p:spPr>
      </p:pic>
      <p:pic>
        <p:nvPicPr>
          <p:cNvPr id="123" name="Google Shape;123;p20"/>
          <p:cNvPicPr preferRelativeResize="0"/>
          <p:nvPr/>
        </p:nvPicPr>
        <p:blipFill rotWithShape="1">
          <a:blip r:embed="rId5">
            <a:alphaModFix/>
          </a:blip>
          <a:srcRect l="22949" t="30103" r="28642" b="29154"/>
          <a:stretch/>
        </p:blipFill>
        <p:spPr>
          <a:xfrm>
            <a:off x="4312496" y="2682856"/>
            <a:ext cx="3835065" cy="2390743"/>
          </a:xfrm>
          <a:prstGeom prst="rect">
            <a:avLst/>
          </a:prstGeom>
          <a:noFill/>
          <a:ln>
            <a:noFill/>
          </a:ln>
        </p:spPr>
      </p:pic>
      <p:pic>
        <p:nvPicPr>
          <p:cNvPr id="124" name="Google Shape;124;p20"/>
          <p:cNvPicPr preferRelativeResize="0"/>
          <p:nvPr/>
        </p:nvPicPr>
        <p:blipFill rotWithShape="1">
          <a:blip r:embed="rId6">
            <a:alphaModFix/>
          </a:blip>
          <a:srcRect t="18336" r="47022" b="19419"/>
          <a:stretch/>
        </p:blipFill>
        <p:spPr>
          <a:xfrm>
            <a:off x="880069" y="2682856"/>
            <a:ext cx="2512630" cy="2390742"/>
          </a:xfrm>
          <a:prstGeom prst="rect">
            <a:avLst/>
          </a:prstGeom>
          <a:noFill/>
          <a:ln>
            <a:noFill/>
          </a:ln>
        </p:spPr>
      </p:pic>
      <p:pic>
        <p:nvPicPr>
          <p:cNvPr id="3" name="Graphic 2" descr="Checkbox Checked with solid fill">
            <a:extLst>
              <a:ext uri="{FF2B5EF4-FFF2-40B4-BE49-F238E27FC236}">
                <a16:creationId xmlns:a16="http://schemas.microsoft.com/office/drawing/2014/main" id="{9FBA959F-9AF3-146E-AE33-5F57B61A45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2246" y="4359631"/>
            <a:ext cx="914400" cy="914400"/>
          </a:xfrm>
          <a:prstGeom prst="rect">
            <a:avLst/>
          </a:prstGeom>
        </p:spPr>
      </p:pic>
      <p:pic>
        <p:nvPicPr>
          <p:cNvPr id="5" name="Graphic 4" descr="Checkbox Crossed with solid fill">
            <a:extLst>
              <a:ext uri="{FF2B5EF4-FFF2-40B4-BE49-F238E27FC236}">
                <a16:creationId xmlns:a16="http://schemas.microsoft.com/office/drawing/2014/main" id="{B861BEC1-44D0-6ACF-5571-844B4CC628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95825" y="4359631"/>
            <a:ext cx="914400" cy="914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Arial" panose="020B0604020202020204" pitchFamily="34" charset="0"/>
                <a:cs typeface="Arial" panose="020B0604020202020204" pitchFamily="34" charset="0"/>
              </a:rPr>
              <a:t>Conclusion/Discussion</a:t>
            </a:r>
            <a:endParaRPr dirty="0">
              <a:latin typeface="Arial" panose="020B0604020202020204" pitchFamily="34" charset="0"/>
              <a:cs typeface="Arial" panose="020B0604020202020204" pitchFamily="34" charset="0"/>
            </a:endParaRPr>
          </a:p>
        </p:txBody>
      </p:sp>
      <p:sp>
        <p:nvSpPr>
          <p:cNvPr id="132" name="Google Shape;132;p21"/>
          <p:cNvSpPr txBox="1">
            <a:spLocks noGrp="1"/>
          </p:cNvSpPr>
          <p:nvPr>
            <p:ph type="body" idx="1"/>
          </p:nvPr>
        </p:nvSpPr>
        <p:spPr>
          <a:prstGeom prst="rect">
            <a:avLst/>
          </a:prstGeom>
        </p:spPr>
        <p:txBody>
          <a:bodyPr spcFirstLastPara="1" wrap="square" lIns="91425" tIns="91425" rIns="91425" bIns="91425" anchor="t" anchorCtr="0">
            <a:normAutofit/>
          </a:bodyPr>
          <a:lstStyle/>
          <a:p>
            <a:pPr lvl="0" algn="l" rtl="0">
              <a:spcBef>
                <a:spcPts val="0"/>
              </a:spcBef>
              <a:spcAft>
                <a:spcPts val="0"/>
              </a:spcAft>
              <a:buSzPts val="1800"/>
              <a:buFont typeface="Arial" panose="020B0604020202020204" pitchFamily="34" charset="0"/>
              <a:buChar char="•"/>
            </a:pPr>
            <a:r>
              <a:rPr lang="en" sz="1600" dirty="0">
                <a:latin typeface="Arial" panose="020B0604020202020204" pitchFamily="34" charset="0"/>
                <a:cs typeface="Arial" panose="020B0604020202020204" pitchFamily="34" charset="0"/>
              </a:rPr>
              <a:t>Ideal orientation for scanner is 0°</a:t>
            </a:r>
            <a:endParaRPr sz="1600" dirty="0">
              <a:latin typeface="Arial" panose="020B0604020202020204" pitchFamily="34" charset="0"/>
              <a:cs typeface="Arial" panose="020B0604020202020204" pitchFamily="34" charset="0"/>
            </a:endParaRPr>
          </a:p>
          <a:p>
            <a:pPr lvl="0" algn="l" rtl="0">
              <a:spcBef>
                <a:spcPts val="0"/>
              </a:spcBef>
              <a:spcAft>
                <a:spcPts val="0"/>
              </a:spcAft>
              <a:buSzPts val="1800"/>
              <a:buFont typeface="Arial" panose="020B0604020202020204" pitchFamily="34" charset="0"/>
              <a:buChar char="•"/>
            </a:pPr>
            <a:r>
              <a:rPr lang="en" sz="1600" dirty="0">
                <a:latin typeface="Arial" panose="020B0604020202020204" pitchFamily="34" charset="0"/>
                <a:cs typeface="Arial" panose="020B0604020202020204" pitchFamily="34" charset="0"/>
              </a:rPr>
              <a:t>Reliable method of finding volume and porosity of samples with &lt;2% error</a:t>
            </a:r>
            <a:endParaRPr sz="1600" dirty="0">
              <a:latin typeface="Arial" panose="020B0604020202020204" pitchFamily="34" charset="0"/>
              <a:cs typeface="Arial" panose="020B0604020202020204" pitchFamily="34" charset="0"/>
            </a:endParaRPr>
          </a:p>
          <a:p>
            <a:pPr lvl="0" algn="l" rtl="0">
              <a:spcBef>
                <a:spcPts val="0"/>
              </a:spcBef>
              <a:spcAft>
                <a:spcPts val="0"/>
              </a:spcAft>
              <a:buSzPts val="1800"/>
              <a:buFont typeface="Arial" panose="020B0604020202020204" pitchFamily="34" charset="0"/>
              <a:buChar char="•"/>
            </a:pPr>
            <a:r>
              <a:rPr lang="en" sz="1600" dirty="0">
                <a:latin typeface="Arial" panose="020B0604020202020204" pitchFamily="34" charset="0"/>
                <a:cs typeface="Arial" panose="020B0604020202020204" pitchFamily="34" charset="0"/>
              </a:rPr>
              <a:t>Nitrogen glove-box window pane error negligible</a:t>
            </a:r>
            <a:endParaRPr sz="1600" dirty="0">
              <a:latin typeface="Arial" panose="020B0604020202020204" pitchFamily="34" charset="0"/>
              <a:cs typeface="Arial" panose="020B0604020202020204" pitchFamily="34" charset="0"/>
            </a:endParaRPr>
          </a:p>
          <a:p>
            <a:pPr lvl="0" algn="l" rtl="0">
              <a:spcBef>
                <a:spcPts val="0"/>
              </a:spcBef>
              <a:spcAft>
                <a:spcPts val="0"/>
              </a:spcAft>
              <a:buSzPts val="1800"/>
              <a:buFont typeface="Arial" panose="020B0604020202020204" pitchFamily="34" charset="0"/>
              <a:buChar char="•"/>
            </a:pPr>
            <a:r>
              <a:rPr lang="en" sz="1600" dirty="0">
                <a:latin typeface="Arial" panose="020B0604020202020204" pitchFamily="34" charset="0"/>
                <a:cs typeface="Arial" panose="020B0604020202020204" pitchFamily="34" charset="0"/>
              </a:rPr>
              <a:t>Features for samples best for scanning analysis identified</a:t>
            </a:r>
            <a:endParaRPr sz="1600" dirty="0">
              <a:latin typeface="Arial" panose="020B0604020202020204" pitchFamily="34" charset="0"/>
              <a:cs typeface="Arial" panose="020B0604020202020204" pitchFamily="34" charset="0"/>
            </a:endParaRPr>
          </a:p>
          <a:p>
            <a:pPr lvl="0" algn="l" rtl="0">
              <a:spcBef>
                <a:spcPts val="0"/>
              </a:spcBef>
              <a:spcAft>
                <a:spcPts val="0"/>
              </a:spcAft>
              <a:buSzPts val="1800"/>
              <a:buFont typeface="Arial" panose="020B0604020202020204" pitchFamily="34" charset="0"/>
              <a:buChar char="•"/>
            </a:pPr>
            <a:r>
              <a:rPr lang="en" sz="1600" dirty="0">
                <a:latin typeface="Arial" panose="020B0604020202020204" pitchFamily="34" charset="0"/>
                <a:cs typeface="Arial" panose="020B0604020202020204" pitchFamily="34" charset="0"/>
              </a:rPr>
              <a:t>Smaller and smaller samples will be tested to see decline in accuracy with decreasing mass</a:t>
            </a:r>
            <a:endParaRPr sz="1600" dirty="0">
              <a:latin typeface="Arial" panose="020B0604020202020204" pitchFamily="34" charset="0"/>
              <a:cs typeface="Arial" panose="020B0604020202020204" pitchFamily="34" charset="0"/>
            </a:endParaRPr>
          </a:p>
          <a:p>
            <a:pPr marL="285750" lvl="0" indent="-285750" algn="l" rtl="0">
              <a:spcBef>
                <a:spcPts val="1200"/>
              </a:spcBef>
              <a:spcAft>
                <a:spcPts val="0"/>
              </a:spcAft>
              <a:buFont typeface="Arial" panose="020B0604020202020204" pitchFamily="34" charset="0"/>
              <a:buChar char="•"/>
            </a:pPr>
            <a:endParaRPr sz="1600" dirty="0">
              <a:latin typeface="Arial" panose="020B0604020202020204" pitchFamily="34" charset="0"/>
              <a:cs typeface="Arial" panose="020B0604020202020204" pitchFamily="34" charset="0"/>
            </a:endParaRPr>
          </a:p>
          <a:p>
            <a:pPr marL="0" lvl="0" indent="0" algn="l" rtl="0">
              <a:spcBef>
                <a:spcPts val="1200"/>
              </a:spcBef>
              <a:spcAft>
                <a:spcPts val="1200"/>
              </a:spcAft>
              <a:buNone/>
            </a:pPr>
            <a:endParaRPr dirty="0">
              <a:latin typeface="Arial" panose="020B0604020202020204" pitchFamily="34" charset="0"/>
              <a:cs typeface="Arial" panose="020B0604020202020204" pitchFamily="34" charset="0"/>
            </a:endParaRPr>
          </a:p>
        </p:txBody>
      </p:sp>
      <p:pic>
        <p:nvPicPr>
          <p:cNvPr id="133" name="Google Shape;133;p21"/>
          <p:cNvPicPr preferRelativeResize="0"/>
          <p:nvPr/>
        </p:nvPicPr>
        <p:blipFill rotWithShape="1">
          <a:blip r:embed="rId3">
            <a:alphaModFix amt="75000"/>
          </a:blip>
          <a:srcRect l="24485" t="7857" r="24032" b="7654"/>
          <a:stretch/>
        </p:blipFill>
        <p:spPr>
          <a:xfrm>
            <a:off x="8111500" y="0"/>
            <a:ext cx="1032499" cy="847224"/>
          </a:xfrm>
          <a:prstGeom prst="rect">
            <a:avLst/>
          </a:prstGeom>
          <a:noFill/>
          <a:ln>
            <a:noFill/>
          </a:ln>
        </p:spPr>
      </p:pic>
      <p:pic>
        <p:nvPicPr>
          <p:cNvPr id="134" name="Google Shape;134;p21"/>
          <p:cNvPicPr preferRelativeResize="0"/>
          <p:nvPr/>
        </p:nvPicPr>
        <p:blipFill>
          <a:blip r:embed="rId4">
            <a:alphaModFix amt="75000"/>
          </a:blip>
          <a:stretch>
            <a:fillRect/>
          </a:stretch>
        </p:blipFill>
        <p:spPr>
          <a:xfrm>
            <a:off x="0" y="4227448"/>
            <a:ext cx="840588" cy="847225"/>
          </a:xfrm>
          <a:prstGeom prst="rect">
            <a:avLst/>
          </a:prstGeom>
          <a:noFill/>
          <a:ln>
            <a:noFill/>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TM04033929[[fn=Slate]]</Template>
  <TotalTime>1935</TotalTime>
  <Words>749</Words>
  <Application>Microsoft Office PowerPoint</Application>
  <PresentationFormat>On-screen Show (16:9)</PresentationFormat>
  <Paragraphs>70</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Google Sans</vt:lpstr>
      <vt:lpstr>Calisto MT</vt:lpstr>
      <vt:lpstr>Wingdings 2</vt:lpstr>
      <vt:lpstr>Slate</vt:lpstr>
      <vt:lpstr>PowerPoint Presentation</vt:lpstr>
      <vt:lpstr>Background</vt:lpstr>
      <vt:lpstr>Objectives</vt:lpstr>
      <vt:lpstr>Methods</vt:lpstr>
      <vt:lpstr>Results- Orientation</vt:lpstr>
      <vt:lpstr>Results- Scanner Error</vt:lpstr>
      <vt:lpstr>Results- Scanner Error with Window</vt:lpstr>
      <vt:lpstr>Results- Sample Candidates</vt:lpstr>
      <vt:lpstr>Conclusion/Discussion</vt:lpstr>
      <vt:lpstr>Acknowledgements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Laurinne Blanche</dc:creator>
  <cp:lastModifiedBy>Coe, Michelle A - (macoe)</cp:lastModifiedBy>
  <cp:revision>2</cp:revision>
  <dcterms:modified xsi:type="dcterms:W3CDTF">2023-04-15T14:26:28Z</dcterms:modified>
</cp:coreProperties>
</file>